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3" r:id="rId3"/>
    <p:sldId id="273" r:id="rId4"/>
    <p:sldId id="307" r:id="rId5"/>
    <p:sldId id="308" r:id="rId6"/>
    <p:sldId id="272" r:id="rId7"/>
    <p:sldId id="313" r:id="rId8"/>
    <p:sldId id="258" r:id="rId9"/>
    <p:sldId id="259" r:id="rId10"/>
    <p:sldId id="261" r:id="rId11"/>
    <p:sldId id="282" r:id="rId12"/>
    <p:sldId id="292" r:id="rId13"/>
    <p:sldId id="294" r:id="rId14"/>
    <p:sldId id="278" r:id="rId15"/>
    <p:sldId id="296" r:id="rId16"/>
    <p:sldId id="297" r:id="rId17"/>
    <p:sldId id="298" r:id="rId18"/>
    <p:sldId id="295" r:id="rId19"/>
    <p:sldId id="299" r:id="rId20"/>
    <p:sldId id="300" r:id="rId21"/>
    <p:sldId id="301" r:id="rId22"/>
    <p:sldId id="302" r:id="rId23"/>
    <p:sldId id="311" r:id="rId24"/>
    <p:sldId id="264" r:id="rId25"/>
    <p:sldId id="305" r:id="rId26"/>
    <p:sldId id="269" r:id="rId27"/>
    <p:sldId id="270" r:id="rId28"/>
    <p:sldId id="306" r:id="rId29"/>
    <p:sldId id="288" r:id="rId30"/>
    <p:sldId id="262" r:id="rId31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8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TURISTES</c:v>
                </c:pt>
              </c:strCache>
            </c:strRef>
          </c:tx>
          <c:dLbls>
            <c:dLbl>
              <c:idx val="1"/>
              <c:layout>
                <c:manualLayout>
                  <c:x val="-6.5737645312137036E-2"/>
                  <c:y val="-4.6477314486424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514144892991688E-2"/>
                  <c:y val="4.884072709869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273858460171094E-2"/>
                  <c:y val="-6.2407595737225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30214824615447E-2"/>
                  <c:y val="-4.6127353370992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8100716082051492E-2"/>
                  <c:y val="5.155410082640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5273858460171094E-2"/>
                  <c:y val="-5.155410082640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223500419145348E-2"/>
                  <c:y val="4.6127353370992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6033572027350496E-3"/>
                  <c:y val="4.372890191688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3.256048473246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4894001676581391E-2"/>
                  <c:y val="-4.07006059155820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503.647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Hoja1!$B$2:$B$13</c:f>
              <c:numCache>
                <c:formatCode>General</c:formatCode>
                <c:ptCount val="12"/>
                <c:pt idx="0">
                  <c:v>431782</c:v>
                </c:pt>
                <c:pt idx="1">
                  <c:v>457935</c:v>
                </c:pt>
                <c:pt idx="2">
                  <c:v>480558</c:v>
                </c:pt>
                <c:pt idx="3">
                  <c:v>431067</c:v>
                </c:pt>
                <c:pt idx="4">
                  <c:v>429517</c:v>
                </c:pt>
                <c:pt idx="5">
                  <c:v>404926</c:v>
                </c:pt>
                <c:pt idx="6">
                  <c:v>393114</c:v>
                </c:pt>
                <c:pt idx="7">
                  <c:v>399855</c:v>
                </c:pt>
                <c:pt idx="8">
                  <c:v>405155</c:v>
                </c:pt>
                <c:pt idx="9">
                  <c:v>454829</c:v>
                </c:pt>
                <c:pt idx="10">
                  <c:v>494689</c:v>
                </c:pt>
                <c:pt idx="11">
                  <c:v>513309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68384"/>
        <c:axId val="87570688"/>
      </c:lineChart>
      <c:catAx>
        <c:axId val="8756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570688"/>
        <c:crosses val="autoZero"/>
        <c:auto val="1"/>
        <c:lblAlgn val="ctr"/>
        <c:lblOffset val="100"/>
        <c:noMultiLvlLbl val="0"/>
      </c:catAx>
      <c:valAx>
        <c:axId val="87570688"/>
        <c:scaling>
          <c:orientation val="minMax"/>
          <c:max val="550000"/>
          <c:min val="350000"/>
        </c:scaling>
        <c:delete val="1"/>
        <c:axPos val="l"/>
        <c:numFmt formatCode="General" sourceLinked="1"/>
        <c:majorTickMark val="out"/>
        <c:minorTickMark val="none"/>
        <c:tickLblPos val="nextTo"/>
        <c:crossAx val="8756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033805962875062"/>
          <c:y val="2.1059019976221546E-2"/>
          <c:w val="0.69757840276412131"/>
          <c:h val="0.94208769506539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18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23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Lbls>
            <c:numFmt formatCode="0.0%" sourceLinked="0"/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Hoja1!$A$2:$A$13</c:f>
              <c:strCache>
                <c:ptCount val="12"/>
                <c:pt idx="0">
                  <c:v>CATALUNYA</c:v>
                </c:pt>
                <c:pt idx="1">
                  <c:v>Barcelona </c:v>
                </c:pt>
                <c:pt idx="2">
                  <c:v>Resta Província Tarragona</c:v>
                </c:pt>
                <c:pt idx="3">
                  <c:v>Lleida</c:v>
                </c:pt>
                <c:pt idx="4">
                  <c:v>Girona</c:v>
                </c:pt>
                <c:pt idx="5">
                  <c:v>RESTA DE L'ESTAT</c:v>
                </c:pt>
                <c:pt idx="6">
                  <c:v>Comunitat Valenciana</c:v>
                </c:pt>
                <c:pt idx="7">
                  <c:v>Aragó</c:v>
                </c:pt>
                <c:pt idx="8">
                  <c:v>Altres comunitats</c:v>
                </c:pt>
                <c:pt idx="9">
                  <c:v>ESTRANGERS</c:v>
                </c:pt>
                <c:pt idx="10">
                  <c:v>França</c:v>
                </c:pt>
                <c:pt idx="11">
                  <c:v>Andorra</c:v>
                </c:pt>
              </c:strCache>
            </c:strRef>
          </c:cat>
          <c:val>
            <c:numRef>
              <c:f>Hoja1!$B$2:$B$13</c:f>
              <c:numCache>
                <c:formatCode>0.0%</c:formatCode>
                <c:ptCount val="12"/>
                <c:pt idx="0">
                  <c:v>0.91599999999999993</c:v>
                </c:pt>
                <c:pt idx="1">
                  <c:v>0.59099999999999997</c:v>
                </c:pt>
                <c:pt idx="2" formatCode="0.00%">
                  <c:v>0.27</c:v>
                </c:pt>
                <c:pt idx="3">
                  <c:v>4.5999999999999999E-2</c:v>
                </c:pt>
                <c:pt idx="4" formatCode="0.00%">
                  <c:v>8.9999999999999993E-3</c:v>
                </c:pt>
                <c:pt idx="5" formatCode="0.00%">
                  <c:v>6.9000000000000006E-2</c:v>
                </c:pt>
                <c:pt idx="6" formatCode="0.00%">
                  <c:v>3.5000000000000003E-2</c:v>
                </c:pt>
                <c:pt idx="7" formatCode="0.00%">
                  <c:v>2.4E-2</c:v>
                </c:pt>
                <c:pt idx="8" formatCode="0.00%">
                  <c:v>0.01</c:v>
                </c:pt>
                <c:pt idx="9" formatCode="0.00%">
                  <c:v>1.4999999999999999E-2</c:v>
                </c:pt>
                <c:pt idx="10" formatCode="0.00%">
                  <c:v>8.9999999999999993E-3</c:v>
                </c:pt>
                <c:pt idx="11" formatCode="0.00%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shape val="box"/>
        <c:axId val="41846272"/>
        <c:axId val="41847808"/>
        <c:axId val="0"/>
      </c:bar3DChart>
      <c:catAx>
        <c:axId val="41846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41847808"/>
        <c:crosses val="autoZero"/>
        <c:auto val="1"/>
        <c:lblAlgn val="ctr"/>
        <c:lblOffset val="100"/>
        <c:noMultiLvlLbl val="0"/>
      </c:catAx>
      <c:valAx>
        <c:axId val="41847808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4184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13667163179807"/>
          <c:y val="4.2657039323168576E-2"/>
          <c:w val="0.7113194258233112"/>
          <c:h val="0.9329675096350208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18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23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152430744129976E-2"/>
                  <c:y val="3.6743602562678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2430744129976E-2"/>
                  <c:y val="1.102308076880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207179068832934E-2"/>
                  <c:y val="1.4697730344776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969332789482813E-2"/>
                  <c:y val="1.8372379920749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Família</c:v>
                </c:pt>
                <c:pt idx="1">
                  <c:v>Amb la parella </c:v>
                </c:pt>
                <c:pt idx="2">
                  <c:v>Amics</c:v>
                </c:pt>
                <c:pt idx="3">
                  <c:v>Altres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0.41399999999999998</c:v>
                </c:pt>
                <c:pt idx="1">
                  <c:v>0.33400000000000002</c:v>
                </c:pt>
                <c:pt idx="2">
                  <c:v>0.105</c:v>
                </c:pt>
                <c:pt idx="3">
                  <c:v>0.14699999999999999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shape val="box"/>
        <c:axId val="44105088"/>
        <c:axId val="43910272"/>
        <c:axId val="0"/>
      </c:bar3DChart>
      <c:catAx>
        <c:axId val="44105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43910272"/>
        <c:crosses val="autoZero"/>
        <c:auto val="1"/>
        <c:lblAlgn val="ctr"/>
        <c:lblOffset val="100"/>
        <c:noMultiLvlLbl val="0"/>
      </c:catAx>
      <c:valAx>
        <c:axId val="43910272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4410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18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23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5171552025880039E-2"/>
                  <c:y val="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573280388200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Cotxe particular</c:v>
                </c:pt>
                <c:pt idx="1">
                  <c:v>Tren</c:v>
                </c:pt>
                <c:pt idx="2">
                  <c:v>Autocar</c:v>
                </c:pt>
                <c:pt idx="3">
                  <c:v>Moto particular</c:v>
                </c:pt>
                <c:pt idx="4">
                  <c:v>Autobús de línia</c:v>
                </c:pt>
                <c:pt idx="5">
                  <c:v>Altres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0.72099999999999997</c:v>
                </c:pt>
                <c:pt idx="1">
                  <c:v>0.248</c:v>
                </c:pt>
                <c:pt idx="2" formatCode="0.0%">
                  <c:v>8.0000000000000002E-3</c:v>
                </c:pt>
                <c:pt idx="3" formatCode="0.0%">
                  <c:v>8.0000000000000002E-3</c:v>
                </c:pt>
                <c:pt idx="4" formatCode="0.0%">
                  <c:v>1.2E-2</c:v>
                </c:pt>
                <c:pt idx="5" formatCode="0.0%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shape val="box"/>
        <c:axId val="32997760"/>
        <c:axId val="32999296"/>
        <c:axId val="0"/>
      </c:bar3DChart>
      <c:catAx>
        <c:axId val="32997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32999296"/>
        <c:crosses val="autoZero"/>
        <c:auto val="1"/>
        <c:lblAlgn val="ctr"/>
        <c:lblOffset val="100"/>
        <c:noMultiLvlLbl val="0"/>
      </c:catAx>
      <c:valAx>
        <c:axId val="32999296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3299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18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23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4852150930598355E-2"/>
                  <c:y val="4.6416626222817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565188663248012E-2"/>
                  <c:y val="1.392462241037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Repetidor</c:v>
                </c:pt>
                <c:pt idx="1">
                  <c:v>1a vegada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0.67600000000000005</c:v>
                </c:pt>
                <c:pt idx="1">
                  <c:v>0.32400000000000001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shape val="box"/>
        <c:axId val="43924864"/>
        <c:axId val="33805440"/>
        <c:axId val="0"/>
      </c:bar3DChart>
      <c:catAx>
        <c:axId val="43924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33805440"/>
        <c:crosses val="autoZero"/>
        <c:auto val="1"/>
        <c:lblAlgn val="ctr"/>
        <c:lblOffset val="100"/>
        <c:noMultiLvlLbl val="0"/>
      </c:catAx>
      <c:valAx>
        <c:axId val="33805440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439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18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23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5360383937029683E-2"/>
                  <c:y val="-4.3617235745664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880671889801946E-2"/>
                  <c:y val="8.7241340347351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040575905544525E-2"/>
                  <c:y val="4.3617235745664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ESTRANGERS</c:v>
                </c:pt>
                <c:pt idx="1">
                  <c:v>RESTA DE L'ESTAT</c:v>
                </c:pt>
                <c:pt idx="2">
                  <c:v>CATALUNYA</c:v>
                </c:pt>
              </c:strCache>
            </c:strRef>
          </c:cat>
          <c:val>
            <c:numRef>
              <c:f>Hoja1!$B$2:$B$4</c:f>
              <c:numCache>
                <c:formatCode>0.00%</c:formatCode>
                <c:ptCount val="3"/>
                <c:pt idx="0">
                  <c:v>0.625</c:v>
                </c:pt>
                <c:pt idx="1">
                  <c:v>0.3</c:v>
                </c:pt>
                <c:pt idx="2">
                  <c:v>7.4999999999999997E-2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shape val="box"/>
        <c:axId val="42004480"/>
        <c:axId val="42006016"/>
        <c:axId val="0"/>
      </c:bar3DChart>
      <c:catAx>
        <c:axId val="42004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42006016"/>
        <c:crosses val="autoZero"/>
        <c:auto val="1"/>
        <c:lblAlgn val="ctr"/>
        <c:lblOffset val="100"/>
        <c:noMultiLvlLbl val="0"/>
      </c:catAx>
      <c:valAx>
        <c:axId val="42006016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4200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18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23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3.759550405135960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475279253927582E-2"/>
                  <c:y val="8.2032228977142081E-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Família </c:v>
                </c:pt>
                <c:pt idx="1">
                  <c:v>Altres</c:v>
                </c:pt>
              </c:strCache>
            </c:strRef>
          </c:cat>
          <c:val>
            <c:numRef>
              <c:f>Hoja1!$B$2:$B$3</c:f>
              <c:numCache>
                <c:formatCode>0.0%</c:formatCode>
                <c:ptCount val="2"/>
                <c:pt idx="0">
                  <c:v>0.48399999999999999</c:v>
                </c:pt>
                <c:pt idx="1">
                  <c:v>0.51600000000000001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4530688"/>
        <c:axId val="44532480"/>
        <c:axId val="0"/>
      </c:bar3DChart>
      <c:catAx>
        <c:axId val="44530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44532480"/>
        <c:crosses val="autoZero"/>
        <c:auto val="1"/>
        <c:lblAlgn val="ctr"/>
        <c:lblOffset val="100"/>
        <c:noMultiLvlLbl val="0"/>
      </c:catAx>
      <c:valAx>
        <c:axId val="44532480"/>
        <c:scaling>
          <c:orientation val="minMax"/>
          <c:max val="0.55000000000000004"/>
          <c:min val="0.35000000000000003"/>
        </c:scaling>
        <c:delete val="1"/>
        <c:axPos val="t"/>
        <c:numFmt formatCode="0%" sourceLinked="0"/>
        <c:majorTickMark val="none"/>
        <c:minorTickMark val="none"/>
        <c:tickLblPos val="nextTo"/>
        <c:crossAx val="4453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6215872744768"/>
          <c:y val="4.4894001676581391E-2"/>
          <c:w val="0.81132409090355451"/>
          <c:h val="0.9294522830796577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18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23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4.6319208079012547E-2"/>
                  <c:y val="6.4134288109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571272103324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Repetidor</c:v>
                </c:pt>
                <c:pt idx="1">
                  <c:v>1a vegada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0.58199999999999996</c:v>
                </c:pt>
                <c:pt idx="1">
                  <c:v>0.41799999999999998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shape val="box"/>
        <c:axId val="45983616"/>
        <c:axId val="45985152"/>
        <c:axId val="0"/>
      </c:bar3DChart>
      <c:catAx>
        <c:axId val="45983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45985152"/>
        <c:crosses val="autoZero"/>
        <c:auto val="1"/>
        <c:lblAlgn val="ctr"/>
        <c:lblOffset val="100"/>
        <c:noMultiLvlLbl val="0"/>
      </c:catAx>
      <c:valAx>
        <c:axId val="45985152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4598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ln>
                <a:noFill/>
              </a:ln>
              <a:effectLst/>
              <a:sp3d/>
            </c:spPr>
          </c:dPt>
          <c:dPt>
            <c:idx val="18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ln>
                <a:noFill/>
              </a:ln>
              <a:effectLst/>
              <a:sp3d/>
            </c:spPr>
          </c:dPt>
          <c:dPt>
            <c:idx val="23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Lbls>
            <c:numFmt formatCode="0.0%" sourceLinked="0"/>
            <c:txPr>
              <a:bodyPr/>
              <a:lstStyle/>
              <a:p>
                <a:pPr>
                  <a:defRPr sz="1050">
                    <a:solidFill>
                      <a:schemeClr val="tx2"/>
                    </a:solidFill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Hoja1!$A$2:$A$20</c:f>
              <c:strCache>
                <c:ptCount val="19"/>
                <c:pt idx="0">
                  <c:v>Part Alta</c:v>
                </c:pt>
                <c:pt idx="1">
                  <c:v>Llegat romà</c:v>
                </c:pt>
                <c:pt idx="2">
                  <c:v>Anar de compres a centres comercials i tendes</c:v>
                </c:pt>
                <c:pt idx="3">
                  <c:v>Catedral</c:v>
                </c:pt>
                <c:pt idx="4">
                  <c:v>la ciutat en general</c:v>
                </c:pt>
                <c:pt idx="5">
                  <c:v>Amfiteatre</c:v>
                </c:pt>
                <c:pt idx="6">
                  <c:v>la Rambla</c:v>
                </c:pt>
                <c:pt idx="7">
                  <c:v>les Muralles</c:v>
                </c:pt>
                <c:pt idx="8">
                  <c:v>Balcó del Mediterrani</c:v>
                </c:pt>
                <c:pt idx="9">
                  <c:v>Circ Romà</c:v>
                </c:pt>
                <c:pt idx="10">
                  <c:v>el Serrallo/el Port</c:v>
                </c:pt>
                <c:pt idx="11">
                  <c:v>Museus</c:v>
                </c:pt>
                <c:pt idx="12">
                  <c:v>Gastronomia i restauració</c:v>
                </c:pt>
                <c:pt idx="13">
                  <c:v>Platja/Mar</c:v>
                </c:pt>
                <c:pt idx="14">
                  <c:v>el Corte Inglés</c:v>
                </c:pt>
                <c:pt idx="15">
                  <c:v>Pont del Diable</c:v>
                </c:pt>
                <c:pt idx="16">
                  <c:v>el Fòrum</c:v>
                </c:pt>
                <c:pt idx="17">
                  <c:v>Altres</c:v>
                </c:pt>
                <c:pt idx="18">
                  <c:v>No ho saben</c:v>
                </c:pt>
              </c:strCache>
            </c:strRef>
          </c:cat>
          <c:val>
            <c:numRef>
              <c:f>Hoja1!$B$2:$B$20</c:f>
              <c:numCache>
                <c:formatCode>0.00%</c:formatCode>
                <c:ptCount val="19"/>
                <c:pt idx="0">
                  <c:v>0.23799999999999999</c:v>
                </c:pt>
                <c:pt idx="1">
                  <c:v>0.217</c:v>
                </c:pt>
                <c:pt idx="2">
                  <c:v>0.128</c:v>
                </c:pt>
                <c:pt idx="3">
                  <c:v>0.123</c:v>
                </c:pt>
                <c:pt idx="4">
                  <c:v>0.114</c:v>
                </c:pt>
                <c:pt idx="5">
                  <c:v>0.105</c:v>
                </c:pt>
                <c:pt idx="6">
                  <c:v>9.1999999999999998E-2</c:v>
                </c:pt>
                <c:pt idx="7">
                  <c:v>3.5999999999999997E-2</c:v>
                </c:pt>
                <c:pt idx="8">
                  <c:v>3.4000000000000002E-2</c:v>
                </c:pt>
                <c:pt idx="9">
                  <c:v>3.3000000000000002E-2</c:v>
                </c:pt>
                <c:pt idx="10">
                  <c:v>0.03</c:v>
                </c:pt>
                <c:pt idx="11">
                  <c:v>2.8000000000000001E-2</c:v>
                </c:pt>
                <c:pt idx="12">
                  <c:v>2.5000000000000001E-2</c:v>
                </c:pt>
                <c:pt idx="13">
                  <c:v>1.9E-2</c:v>
                </c:pt>
                <c:pt idx="14">
                  <c:v>0.01</c:v>
                </c:pt>
                <c:pt idx="15">
                  <c:v>6.0000000000000001E-3</c:v>
                </c:pt>
                <c:pt idx="16">
                  <c:v>3.0000000000000001E-3</c:v>
                </c:pt>
                <c:pt idx="17">
                  <c:v>7.0000000000000007E-2</c:v>
                </c:pt>
                <c:pt idx="18">
                  <c:v>0.19400000000000001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shape val="box"/>
        <c:axId val="46039040"/>
        <c:axId val="46040576"/>
        <c:axId val="0"/>
      </c:bar3DChart>
      <c:catAx>
        <c:axId val="46039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46040576"/>
        <c:crosses val="autoZero"/>
        <c:auto val="1"/>
        <c:lblAlgn val="ctr"/>
        <c:lblOffset val="100"/>
        <c:noMultiLvlLbl val="0"/>
      </c:catAx>
      <c:valAx>
        <c:axId val="46040576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one"/>
        <c:crossAx val="4603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dLbl>
              <c:idx val="0"/>
              <c:layout>
                <c:manualLayout>
                  <c:x val="-2.2244775605513308E-2"/>
                  <c:y val="6.3533181648051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600425778517118E-2"/>
                  <c:y val="-5.1981694075678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2238780275668E-2"/>
                  <c:y val="-6.4622386873871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434113927281353E-2"/>
                  <c:y val="4.043020650330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845201384030404E-2"/>
                  <c:y val="-5.7070942960664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778250865019002E-2"/>
                  <c:y val="4.3514089858748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256288840779455E-2"/>
                  <c:y val="-4.3318078396398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4023026470532302E-2"/>
                  <c:y val="3.754233461021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5334752595057012E-3"/>
                  <c:y val="1.9822852935464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112238780275665"/>
                  <c:y val="-4.2533577764023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0655863062262466E-2"/>
                  <c:y val="4.9093822182585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5889125432509383E-2"/>
                  <c:y val="-4.04302065033055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1.410.513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Hoja1!$B$2:$B$13</c:f>
              <c:numCache>
                <c:formatCode>General</c:formatCode>
                <c:ptCount val="12"/>
                <c:pt idx="0">
                  <c:v>1319375</c:v>
                </c:pt>
                <c:pt idx="1">
                  <c:v>1356656</c:v>
                </c:pt>
                <c:pt idx="2" formatCode="#,##0">
                  <c:v>1327083</c:v>
                </c:pt>
                <c:pt idx="3" formatCode="#,##0">
                  <c:v>1046734</c:v>
                </c:pt>
                <c:pt idx="4" formatCode="#,##0">
                  <c:v>1098587</c:v>
                </c:pt>
                <c:pt idx="5" formatCode="#,##0">
                  <c:v>1103346</c:v>
                </c:pt>
                <c:pt idx="6" formatCode="#,##0">
                  <c:v>1206759</c:v>
                </c:pt>
                <c:pt idx="7" formatCode="#,##0">
                  <c:v>1191470</c:v>
                </c:pt>
                <c:pt idx="8" formatCode="#,##0">
                  <c:v>1177097</c:v>
                </c:pt>
                <c:pt idx="9" formatCode="#,##0">
                  <c:v>1351703</c:v>
                </c:pt>
                <c:pt idx="10" formatCode="#,##0">
                  <c:v>1401533</c:v>
                </c:pt>
                <c:pt idx="11" formatCode="#,##0">
                  <c:v>1447863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28448"/>
        <c:axId val="33129984"/>
      </c:lineChart>
      <c:catAx>
        <c:axId val="3312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29984"/>
        <c:crosses val="autoZero"/>
        <c:auto val="1"/>
        <c:lblAlgn val="ctr"/>
        <c:lblOffset val="100"/>
        <c:noMultiLvlLbl val="0"/>
      </c:catAx>
      <c:valAx>
        <c:axId val="33129984"/>
        <c:scaling>
          <c:orientation val="minMax"/>
          <c:min val="800000"/>
        </c:scaling>
        <c:delete val="1"/>
        <c:axPos val="l"/>
        <c:numFmt formatCode="General" sourceLinked="1"/>
        <c:majorTickMark val="out"/>
        <c:minorTickMark val="none"/>
        <c:tickLblPos val="nextTo"/>
        <c:crossAx val="33128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166666666666669E-2"/>
                  <c:y val="-0.403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500000000000083E-2"/>
                  <c:y val="-0.47864517716535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494689</c:v>
                </c:pt>
                <c:pt idx="1">
                  <c:v>503647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33405952"/>
        <c:axId val="33415936"/>
        <c:axId val="0"/>
      </c:bar3DChart>
      <c:catAx>
        <c:axId val="3340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ca-ES"/>
          </a:p>
        </c:txPr>
        <c:crossAx val="33415936"/>
        <c:crosses val="autoZero"/>
        <c:auto val="1"/>
        <c:lblAlgn val="ctr"/>
        <c:lblOffset val="100"/>
        <c:noMultiLvlLbl val="0"/>
      </c:catAx>
      <c:valAx>
        <c:axId val="33415936"/>
        <c:scaling>
          <c:orientation val="minMax"/>
          <c:min val="470000"/>
        </c:scaling>
        <c:delete val="1"/>
        <c:axPos val="l"/>
        <c:numFmt formatCode="General" sourceLinked="1"/>
        <c:majorTickMark val="none"/>
        <c:minorTickMark val="none"/>
        <c:tickLblPos val="nextTo"/>
        <c:crossAx val="3340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031972449436585E-2"/>
                  <c:y val="-8.4375000000000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94597474531687E-2"/>
                  <c:y val="-6.874999999999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1401533</c:v>
                </c:pt>
                <c:pt idx="1">
                  <c:v>1410513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93984"/>
        <c:axId val="33195520"/>
        <c:axId val="0"/>
      </c:bar3DChart>
      <c:catAx>
        <c:axId val="3319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ca-ES"/>
          </a:p>
        </c:txPr>
        <c:crossAx val="33195520"/>
        <c:crosses val="autoZero"/>
        <c:auto val="1"/>
        <c:lblAlgn val="ctr"/>
        <c:lblOffset val="100"/>
        <c:noMultiLvlLbl val="0"/>
      </c:catAx>
      <c:valAx>
        <c:axId val="33195520"/>
        <c:scaling>
          <c:orientation val="minMax"/>
          <c:min val="1376000"/>
        </c:scaling>
        <c:delete val="1"/>
        <c:axPos val="l"/>
        <c:numFmt formatCode="General" sourceLinked="1"/>
        <c:majorTickMark val="none"/>
        <c:minorTickMark val="none"/>
        <c:tickLblPos val="nextTo"/>
        <c:crossAx val="3319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HOTELS</c:v>
                </c:pt>
                <c:pt idx="1">
                  <c:v>CÀMPINGS</c:v>
                </c:pt>
              </c:strCache>
            </c:strRef>
          </c:cat>
          <c:val>
            <c:numRef>
              <c:f>Hoja1!$B$2:$B$3</c:f>
              <c:numCache>
                <c:formatCode>0.0%</c:formatCode>
                <c:ptCount val="2"/>
                <c:pt idx="0">
                  <c:v>0.503</c:v>
                </c:pt>
                <c:pt idx="1">
                  <c:v>0.68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HOTELS</c:v>
                </c:pt>
                <c:pt idx="1">
                  <c:v>CÀMPINGS</c:v>
                </c:pt>
              </c:strCache>
            </c:strRef>
          </c:cat>
          <c:val>
            <c:numRef>
              <c:f>Hoja1!$C$2:$C$3</c:f>
              <c:numCache>
                <c:formatCode>0.0%</c:formatCode>
                <c:ptCount val="2"/>
                <c:pt idx="0">
                  <c:v>0.52500000000000002</c:v>
                </c:pt>
                <c:pt idx="1">
                  <c:v>0.70899999999999996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63040"/>
        <c:axId val="45464576"/>
      </c:barChart>
      <c:catAx>
        <c:axId val="45463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ca-ES"/>
          </a:p>
        </c:txPr>
        <c:crossAx val="45464576"/>
        <c:crosses val="autoZero"/>
        <c:auto val="1"/>
        <c:lblAlgn val="ctr"/>
        <c:lblOffset val="100"/>
        <c:tickMarkSkip val="1"/>
        <c:noMultiLvlLbl val="0"/>
      </c:catAx>
      <c:valAx>
        <c:axId val="45464576"/>
        <c:scaling>
          <c:orientation val="minMax"/>
          <c:max val="0.75000000000000011"/>
          <c:min val="0.30000000000000004"/>
        </c:scaling>
        <c:delete val="1"/>
        <c:axPos val="l"/>
        <c:numFmt formatCode="0.0%" sourceLinked="1"/>
        <c:majorTickMark val="none"/>
        <c:minorTickMark val="none"/>
        <c:tickLblPos val="nextTo"/>
        <c:crossAx val="45463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1"/>
              <c:layout>
                <c:manualLayout>
                  <c:x val="-4.9681490788973425E-3"/>
                  <c:y val="2.20461615376069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9948404425652054E-3"/>
                  <c:y val="-7.82312603564142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Hoja1!$A$2:$A$13</c:f>
              <c:strCache>
                <c:ptCount val="12"/>
                <c:pt idx="0">
                  <c:v>Espanya </c:v>
                </c:pt>
                <c:pt idx="1">
                  <c:v>Gran Bretanya </c:v>
                </c:pt>
                <c:pt idx="2">
                  <c:v>Irlanda </c:v>
                </c:pt>
                <c:pt idx="3">
                  <c:v>França </c:v>
                </c:pt>
                <c:pt idx="4">
                  <c:v>Holanda </c:v>
                </c:pt>
                <c:pt idx="5">
                  <c:v>Alemanya </c:v>
                </c:pt>
                <c:pt idx="6">
                  <c:v>Bèlgica </c:v>
                </c:pt>
                <c:pt idx="7">
                  <c:v>Itàlia </c:v>
                </c:pt>
                <c:pt idx="8">
                  <c:v>Rússia </c:v>
                </c:pt>
                <c:pt idx="9">
                  <c:v>Estats Units i Canadà </c:v>
                </c:pt>
                <c:pt idx="10">
                  <c:v>Portugal </c:v>
                </c:pt>
                <c:pt idx="11">
                  <c:v>Altres nacionalitats </c:v>
                </c:pt>
              </c:strCache>
            </c:strRef>
          </c:cat>
          <c:val>
            <c:numRef>
              <c:f>Hoja1!$B$2:$B$13</c:f>
              <c:numCache>
                <c:formatCode>0</c:formatCode>
                <c:ptCount val="12"/>
                <c:pt idx="0">
                  <c:v>242000</c:v>
                </c:pt>
                <c:pt idx="1">
                  <c:v>23000</c:v>
                </c:pt>
                <c:pt idx="2">
                  <c:v>3000</c:v>
                </c:pt>
                <c:pt idx="3">
                  <c:v>38000</c:v>
                </c:pt>
                <c:pt idx="4">
                  <c:v>7000</c:v>
                </c:pt>
                <c:pt idx="5">
                  <c:v>18000</c:v>
                </c:pt>
                <c:pt idx="6">
                  <c:v>4000</c:v>
                </c:pt>
                <c:pt idx="7">
                  <c:v>14000</c:v>
                </c:pt>
                <c:pt idx="8">
                  <c:v>6000</c:v>
                </c:pt>
                <c:pt idx="9">
                  <c:v>9000</c:v>
                </c:pt>
                <c:pt idx="10">
                  <c:v>3000</c:v>
                </c:pt>
                <c:pt idx="11">
                  <c:v>51000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ca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9.3745265677551079E-2"/>
                  <c:y val="-0.159224322297522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9681490788973433E-3"/>
                  <c:y val="2.20461615376069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5482026143790844E-4"/>
                  <c:y val="-2.73472222222222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3.2143545751633987E-2"/>
                  <c:y val="8.01300236406619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Hoja1!$A$2:$A$9</c:f>
              <c:strCache>
                <c:ptCount val="8"/>
                <c:pt idx="0">
                  <c:v>Espanya </c:v>
                </c:pt>
                <c:pt idx="1">
                  <c:v>Gran Bretanya </c:v>
                </c:pt>
                <c:pt idx="2">
                  <c:v>França </c:v>
                </c:pt>
                <c:pt idx="3">
                  <c:v>Holanda </c:v>
                </c:pt>
                <c:pt idx="4">
                  <c:v>Alemanya </c:v>
                </c:pt>
                <c:pt idx="5">
                  <c:v>Bèlgica </c:v>
                </c:pt>
                <c:pt idx="6">
                  <c:v>Itàlia </c:v>
                </c:pt>
                <c:pt idx="7">
                  <c:v>Altres nacionalitats </c:v>
                </c:pt>
              </c:strCache>
            </c:strRef>
          </c:cat>
          <c:val>
            <c:numRef>
              <c:f>Hoja1!$B$2:$B$9</c:f>
              <c:numCache>
                <c:formatCode>0</c:formatCode>
                <c:ptCount val="8"/>
                <c:pt idx="0">
                  <c:v>693000</c:v>
                </c:pt>
                <c:pt idx="1">
                  <c:v>15000</c:v>
                </c:pt>
                <c:pt idx="2">
                  <c:v>91000</c:v>
                </c:pt>
                <c:pt idx="3">
                  <c:v>61000</c:v>
                </c:pt>
                <c:pt idx="4">
                  <c:v>81000</c:v>
                </c:pt>
                <c:pt idx="5">
                  <c:v>17000</c:v>
                </c:pt>
                <c:pt idx="6">
                  <c:v>8000</c:v>
                </c:pt>
                <c:pt idx="7">
                  <c:v>26447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ca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468637566137567"/>
          <c:y val="5.9700854700854698E-2"/>
          <c:w val="0.70887724867724866"/>
          <c:h val="0.940299145299145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18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Pt>
            <c:idx val="23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4.535714285714286E-2"/>
                  <c:y val="9.9218646647243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396825396825398E-2"/>
                  <c:y val="6.6145764431495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997354497354498E-2"/>
                  <c:y val="3.3072882215747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Família </c:v>
                </c:pt>
                <c:pt idx="1">
                  <c:v>Amb la parella</c:v>
                </c:pt>
                <c:pt idx="2">
                  <c:v>Altres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0.40699999999999997</c:v>
                </c:pt>
                <c:pt idx="1">
                  <c:v>0.374</c:v>
                </c:pt>
                <c:pt idx="2">
                  <c:v>0.26500000000000001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shape val="box"/>
        <c:axId val="41421056"/>
        <c:axId val="41422848"/>
        <c:axId val="0"/>
      </c:bar3DChart>
      <c:catAx>
        <c:axId val="41421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41422848"/>
        <c:crosses val="autoZero"/>
        <c:auto val="1"/>
        <c:lblAlgn val="ctr"/>
        <c:lblOffset val="100"/>
        <c:noMultiLvlLbl val="0"/>
      </c:catAx>
      <c:valAx>
        <c:axId val="41422848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4142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Lbls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Part Alta</c:v>
                </c:pt>
                <c:pt idx="1">
                  <c:v>gastronomia</c:v>
                </c:pt>
                <c:pt idx="2">
                  <c:v>descans / calma</c:v>
                </c:pt>
                <c:pt idx="3">
                  <c:v>bon clima</c:v>
                </c:pt>
                <c:pt idx="4">
                  <c:v>platja/mar</c:v>
                </c:pt>
                <c:pt idx="5">
                  <c:v>Patrimoni 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3.3000000000000002E-2</c:v>
                </c:pt>
                <c:pt idx="1">
                  <c:v>4.2999999999999997E-2</c:v>
                </c:pt>
                <c:pt idx="2">
                  <c:v>5.2999999999999999E-2</c:v>
                </c:pt>
                <c:pt idx="3">
                  <c:v>6.7000000000000004E-2</c:v>
                </c:pt>
                <c:pt idx="4">
                  <c:v>0.17499999999999999</c:v>
                </c:pt>
                <c:pt idx="5">
                  <c:v>0.57399999999999995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930624"/>
        <c:axId val="38771328"/>
      </c:barChart>
      <c:catAx>
        <c:axId val="339306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ca-ES"/>
          </a:p>
        </c:txPr>
        <c:crossAx val="38771328"/>
        <c:crosses val="autoZero"/>
        <c:auto val="1"/>
        <c:lblAlgn val="ctr"/>
        <c:lblOffset val="100"/>
        <c:noMultiLvlLbl val="0"/>
      </c:catAx>
      <c:valAx>
        <c:axId val="38771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33930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4976D-5E41-4E77-A19C-A1B7E7B465F2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52AA19D9-0604-4517-B03F-14AE55031362}">
      <dgm:prSet phldrT="[Texto]" custT="1"/>
      <dgm:spPr/>
      <dgm:t>
        <a:bodyPr/>
        <a:lstStyle/>
        <a:p>
          <a:r>
            <a:rPr lang="ca-ES" sz="1800" b="1" noProof="0" dirty="0" smtClean="0"/>
            <a:t>Increment</a:t>
          </a:r>
          <a:r>
            <a:rPr lang="es-ES" sz="1800" b="1" dirty="0" smtClean="0"/>
            <a:t> del 16 %</a:t>
          </a:r>
        </a:p>
        <a:p>
          <a:r>
            <a:rPr lang="es-ES" sz="1800" b="1" dirty="0" smtClean="0"/>
            <a:t>visites</a:t>
          </a:r>
          <a:endParaRPr lang="ca-ES" sz="1800" b="1" dirty="0"/>
        </a:p>
      </dgm:t>
    </dgm:pt>
    <dgm:pt modelId="{C19563BE-C6F4-4025-AA73-5E4BAC7F2F49}" type="parTrans" cxnId="{D7620F6A-71AF-410A-B794-08B3C8502CDA}">
      <dgm:prSet/>
      <dgm:spPr/>
      <dgm:t>
        <a:bodyPr/>
        <a:lstStyle/>
        <a:p>
          <a:endParaRPr lang="ca-ES"/>
        </a:p>
      </dgm:t>
    </dgm:pt>
    <dgm:pt modelId="{906C82C9-7C24-4476-AC59-3C2C880C358D}" type="sibTrans" cxnId="{D7620F6A-71AF-410A-B794-08B3C8502CDA}">
      <dgm:prSet/>
      <dgm:spPr/>
      <dgm:t>
        <a:bodyPr/>
        <a:lstStyle/>
        <a:p>
          <a:endParaRPr lang="ca-ES"/>
        </a:p>
      </dgm:t>
    </dgm:pt>
    <dgm:pt modelId="{3AD77EB4-A109-485D-A846-21064077B121}">
      <dgm:prSet phldrT="[Texto]" custT="1"/>
      <dgm:spPr/>
      <dgm:t>
        <a:bodyPr/>
        <a:lstStyle/>
        <a:p>
          <a:r>
            <a:rPr lang="ca-ES" sz="1800" b="1" noProof="0" dirty="0" smtClean="0"/>
            <a:t>Increment del 9 % pàgines vistes</a:t>
          </a:r>
          <a:endParaRPr lang="ca-ES" sz="1800" b="1" noProof="0" dirty="0"/>
        </a:p>
      </dgm:t>
    </dgm:pt>
    <dgm:pt modelId="{3585912E-FD96-42FE-AA00-E04073A74D19}" type="parTrans" cxnId="{97467C38-42D6-434E-AEE2-2569205CC6D6}">
      <dgm:prSet/>
      <dgm:spPr/>
      <dgm:t>
        <a:bodyPr/>
        <a:lstStyle/>
        <a:p>
          <a:endParaRPr lang="ca-ES"/>
        </a:p>
      </dgm:t>
    </dgm:pt>
    <dgm:pt modelId="{D6E2C68A-FCBF-4528-8091-2A2FBD6D2526}" type="sibTrans" cxnId="{97467C38-42D6-434E-AEE2-2569205CC6D6}">
      <dgm:prSet/>
      <dgm:spPr/>
      <dgm:t>
        <a:bodyPr/>
        <a:lstStyle/>
        <a:p>
          <a:endParaRPr lang="ca-ES"/>
        </a:p>
      </dgm:t>
    </dgm:pt>
    <dgm:pt modelId="{FA5D925D-2419-44C2-985D-89BEECBC1B58}">
      <dgm:prSet phldrT="[Texto]" custT="1"/>
      <dgm:spPr/>
      <dgm:t>
        <a:bodyPr/>
        <a:lstStyle/>
        <a:p>
          <a:r>
            <a:rPr lang="es-ES" sz="2000" b="1" dirty="0" smtClean="0"/>
            <a:t>SEGUIM CREANT MÉS INTERÈS PER TARRAGONA</a:t>
          </a:r>
          <a:endParaRPr lang="ca-ES" sz="2000" b="1" dirty="0"/>
        </a:p>
      </dgm:t>
    </dgm:pt>
    <dgm:pt modelId="{366ABB5F-5590-49CD-93D0-CA4D7C1723F2}" type="parTrans" cxnId="{026711A4-0069-4CD0-AE1D-9313B4C96D33}">
      <dgm:prSet/>
      <dgm:spPr/>
      <dgm:t>
        <a:bodyPr/>
        <a:lstStyle/>
        <a:p>
          <a:endParaRPr lang="ca-ES"/>
        </a:p>
      </dgm:t>
    </dgm:pt>
    <dgm:pt modelId="{6FC623D8-C5F9-4364-B606-C9B14C0E9DED}" type="sibTrans" cxnId="{026711A4-0069-4CD0-AE1D-9313B4C96D33}">
      <dgm:prSet/>
      <dgm:spPr/>
      <dgm:t>
        <a:bodyPr/>
        <a:lstStyle/>
        <a:p>
          <a:endParaRPr lang="ca-ES"/>
        </a:p>
      </dgm:t>
    </dgm:pt>
    <dgm:pt modelId="{F0C8DCDC-2AAB-4090-967F-364BA5961401}" type="pres">
      <dgm:prSet presAssocID="{1F04976D-5E41-4E77-A19C-A1B7E7B465F2}" presName="linearFlow" presStyleCnt="0">
        <dgm:presLayoutVars>
          <dgm:dir/>
          <dgm:resizeHandles val="exact"/>
        </dgm:presLayoutVars>
      </dgm:prSet>
      <dgm:spPr/>
    </dgm:pt>
    <dgm:pt modelId="{05DC7620-CA56-4EB8-AE4E-A4DFB728D7E5}" type="pres">
      <dgm:prSet presAssocID="{52AA19D9-0604-4517-B03F-14AE55031362}" presName="node" presStyleLbl="node1" presStyleIdx="0" presStyleCnt="3" custScaleX="118979" custLinFactNeighborX="-929" custLinFactNeighborY="-185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93516D5-D3E7-47BC-BE1E-4BE48E6CB72F}" type="pres">
      <dgm:prSet presAssocID="{906C82C9-7C24-4476-AC59-3C2C880C358D}" presName="spacerL" presStyleCnt="0"/>
      <dgm:spPr/>
    </dgm:pt>
    <dgm:pt modelId="{55CC18F5-F2F9-4A47-A0EC-EE6B6F9E3567}" type="pres">
      <dgm:prSet presAssocID="{906C82C9-7C24-4476-AC59-3C2C880C358D}" presName="sibTrans" presStyleLbl="sibTrans2D1" presStyleIdx="0" presStyleCnt="2"/>
      <dgm:spPr/>
      <dgm:t>
        <a:bodyPr/>
        <a:lstStyle/>
        <a:p>
          <a:endParaRPr lang="ca-ES"/>
        </a:p>
      </dgm:t>
    </dgm:pt>
    <dgm:pt modelId="{207BB7E6-1BB2-4C89-BB5A-375E1DC07B9D}" type="pres">
      <dgm:prSet presAssocID="{906C82C9-7C24-4476-AC59-3C2C880C358D}" presName="spacerR" presStyleCnt="0"/>
      <dgm:spPr/>
    </dgm:pt>
    <dgm:pt modelId="{DBA6724D-2C27-4A2C-A54B-9A8B8106670E}" type="pres">
      <dgm:prSet presAssocID="{3AD77EB4-A109-485D-A846-21064077B121}" presName="node" presStyleLbl="node1" presStyleIdx="1" presStyleCnt="3" custScaleX="11875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58D7322-936A-42D2-9A04-37FEC2A17ED9}" type="pres">
      <dgm:prSet presAssocID="{D6E2C68A-FCBF-4528-8091-2A2FBD6D2526}" presName="spacerL" presStyleCnt="0"/>
      <dgm:spPr/>
    </dgm:pt>
    <dgm:pt modelId="{7DDDF84A-0D48-468C-BA85-9C091F2EB52F}" type="pres">
      <dgm:prSet presAssocID="{D6E2C68A-FCBF-4528-8091-2A2FBD6D2526}" presName="sibTrans" presStyleLbl="sibTrans2D1" presStyleIdx="1" presStyleCnt="2"/>
      <dgm:spPr/>
      <dgm:t>
        <a:bodyPr/>
        <a:lstStyle/>
        <a:p>
          <a:endParaRPr lang="ca-ES"/>
        </a:p>
      </dgm:t>
    </dgm:pt>
    <dgm:pt modelId="{9A118235-4706-4686-9087-9C601EF21401}" type="pres">
      <dgm:prSet presAssocID="{D6E2C68A-FCBF-4528-8091-2A2FBD6D2526}" presName="spacerR" presStyleCnt="0"/>
      <dgm:spPr/>
    </dgm:pt>
    <dgm:pt modelId="{93889E17-BC5A-4C98-A047-349C54B601D3}" type="pres">
      <dgm:prSet presAssocID="{FA5D925D-2419-44C2-985D-89BEECBC1B58}" presName="node" presStyleLbl="node1" presStyleIdx="2" presStyleCnt="3" custScaleX="131134" custScaleY="13150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E7B886ED-DB4C-48E3-A272-6E84C6264957}" type="presOf" srcId="{1F04976D-5E41-4E77-A19C-A1B7E7B465F2}" destId="{F0C8DCDC-2AAB-4090-967F-364BA5961401}" srcOrd="0" destOrd="0" presId="urn:microsoft.com/office/officeart/2005/8/layout/equation1"/>
    <dgm:cxn modelId="{97467C38-42D6-434E-AEE2-2569205CC6D6}" srcId="{1F04976D-5E41-4E77-A19C-A1B7E7B465F2}" destId="{3AD77EB4-A109-485D-A846-21064077B121}" srcOrd="1" destOrd="0" parTransId="{3585912E-FD96-42FE-AA00-E04073A74D19}" sibTransId="{D6E2C68A-FCBF-4528-8091-2A2FBD6D2526}"/>
    <dgm:cxn modelId="{2EBC148F-A563-4DA5-AFF5-34A11AE94C7A}" type="presOf" srcId="{52AA19D9-0604-4517-B03F-14AE55031362}" destId="{05DC7620-CA56-4EB8-AE4E-A4DFB728D7E5}" srcOrd="0" destOrd="0" presId="urn:microsoft.com/office/officeart/2005/8/layout/equation1"/>
    <dgm:cxn modelId="{1179410F-BF20-48AB-B41B-9C92FA1C7E62}" type="presOf" srcId="{FA5D925D-2419-44C2-985D-89BEECBC1B58}" destId="{93889E17-BC5A-4C98-A047-349C54B601D3}" srcOrd="0" destOrd="0" presId="urn:microsoft.com/office/officeart/2005/8/layout/equation1"/>
    <dgm:cxn modelId="{BB039790-B2C3-4E74-9CF9-77E1922FCDE3}" type="presOf" srcId="{3AD77EB4-A109-485D-A846-21064077B121}" destId="{DBA6724D-2C27-4A2C-A54B-9A8B8106670E}" srcOrd="0" destOrd="0" presId="urn:microsoft.com/office/officeart/2005/8/layout/equation1"/>
    <dgm:cxn modelId="{65F83529-AD9A-4660-BF19-D484014908A5}" type="presOf" srcId="{906C82C9-7C24-4476-AC59-3C2C880C358D}" destId="{55CC18F5-F2F9-4A47-A0EC-EE6B6F9E3567}" srcOrd="0" destOrd="0" presId="urn:microsoft.com/office/officeart/2005/8/layout/equation1"/>
    <dgm:cxn modelId="{D7620F6A-71AF-410A-B794-08B3C8502CDA}" srcId="{1F04976D-5E41-4E77-A19C-A1B7E7B465F2}" destId="{52AA19D9-0604-4517-B03F-14AE55031362}" srcOrd="0" destOrd="0" parTransId="{C19563BE-C6F4-4025-AA73-5E4BAC7F2F49}" sibTransId="{906C82C9-7C24-4476-AC59-3C2C880C358D}"/>
    <dgm:cxn modelId="{026711A4-0069-4CD0-AE1D-9313B4C96D33}" srcId="{1F04976D-5E41-4E77-A19C-A1B7E7B465F2}" destId="{FA5D925D-2419-44C2-985D-89BEECBC1B58}" srcOrd="2" destOrd="0" parTransId="{366ABB5F-5590-49CD-93D0-CA4D7C1723F2}" sibTransId="{6FC623D8-C5F9-4364-B606-C9B14C0E9DED}"/>
    <dgm:cxn modelId="{B38851EF-41AE-4F3E-B53F-4B82495BC1EA}" type="presOf" srcId="{D6E2C68A-FCBF-4528-8091-2A2FBD6D2526}" destId="{7DDDF84A-0D48-468C-BA85-9C091F2EB52F}" srcOrd="0" destOrd="0" presId="urn:microsoft.com/office/officeart/2005/8/layout/equation1"/>
    <dgm:cxn modelId="{B03FD73C-894B-453D-9C97-6748C13A070F}" type="presParOf" srcId="{F0C8DCDC-2AAB-4090-967F-364BA5961401}" destId="{05DC7620-CA56-4EB8-AE4E-A4DFB728D7E5}" srcOrd="0" destOrd="0" presId="urn:microsoft.com/office/officeart/2005/8/layout/equation1"/>
    <dgm:cxn modelId="{48D8A951-A382-4E49-A59F-4DB2FA754BBC}" type="presParOf" srcId="{F0C8DCDC-2AAB-4090-967F-364BA5961401}" destId="{F93516D5-D3E7-47BC-BE1E-4BE48E6CB72F}" srcOrd="1" destOrd="0" presId="urn:microsoft.com/office/officeart/2005/8/layout/equation1"/>
    <dgm:cxn modelId="{3FA8330B-884C-4DAC-A905-3D34AC3908A8}" type="presParOf" srcId="{F0C8DCDC-2AAB-4090-967F-364BA5961401}" destId="{55CC18F5-F2F9-4A47-A0EC-EE6B6F9E3567}" srcOrd="2" destOrd="0" presId="urn:microsoft.com/office/officeart/2005/8/layout/equation1"/>
    <dgm:cxn modelId="{28108B27-4F55-44A7-B05A-91D205D7F6A6}" type="presParOf" srcId="{F0C8DCDC-2AAB-4090-967F-364BA5961401}" destId="{207BB7E6-1BB2-4C89-BB5A-375E1DC07B9D}" srcOrd="3" destOrd="0" presId="urn:microsoft.com/office/officeart/2005/8/layout/equation1"/>
    <dgm:cxn modelId="{908264F9-41FD-494F-859C-5908971DE468}" type="presParOf" srcId="{F0C8DCDC-2AAB-4090-967F-364BA5961401}" destId="{DBA6724D-2C27-4A2C-A54B-9A8B8106670E}" srcOrd="4" destOrd="0" presId="urn:microsoft.com/office/officeart/2005/8/layout/equation1"/>
    <dgm:cxn modelId="{08B64310-3D24-4DB5-87EA-1E32834CEAB7}" type="presParOf" srcId="{F0C8DCDC-2AAB-4090-967F-364BA5961401}" destId="{158D7322-936A-42D2-9A04-37FEC2A17ED9}" srcOrd="5" destOrd="0" presId="urn:microsoft.com/office/officeart/2005/8/layout/equation1"/>
    <dgm:cxn modelId="{BEABAA41-5629-4FC1-8E3B-0ADAD57F034B}" type="presParOf" srcId="{F0C8DCDC-2AAB-4090-967F-364BA5961401}" destId="{7DDDF84A-0D48-468C-BA85-9C091F2EB52F}" srcOrd="6" destOrd="0" presId="urn:microsoft.com/office/officeart/2005/8/layout/equation1"/>
    <dgm:cxn modelId="{20BC7713-FA64-49BA-8492-D173DEEAAA90}" type="presParOf" srcId="{F0C8DCDC-2AAB-4090-967F-364BA5961401}" destId="{9A118235-4706-4686-9087-9C601EF21401}" srcOrd="7" destOrd="0" presId="urn:microsoft.com/office/officeart/2005/8/layout/equation1"/>
    <dgm:cxn modelId="{0110444B-54E9-429E-9A6C-CE5BA0CB5DC6}" type="presParOf" srcId="{F0C8DCDC-2AAB-4090-967F-364BA5961401}" destId="{93889E17-BC5A-4C98-A047-349C54B601D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C7620-CA56-4EB8-AE4E-A4DFB728D7E5}">
      <dsp:nvSpPr>
        <dsp:cNvPr id="0" name=""/>
        <dsp:cNvSpPr/>
      </dsp:nvSpPr>
      <dsp:spPr>
        <a:xfrm>
          <a:off x="2702" y="1086188"/>
          <a:ext cx="1968858" cy="1654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noProof="0" dirty="0" smtClean="0"/>
            <a:t>Increment</a:t>
          </a:r>
          <a:r>
            <a:rPr lang="es-ES" sz="1800" b="1" kern="1200" dirty="0" smtClean="0"/>
            <a:t> del 16 %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visites</a:t>
          </a:r>
          <a:endParaRPr lang="ca-ES" sz="1800" b="1" kern="1200" dirty="0"/>
        </a:p>
      </dsp:txBody>
      <dsp:txXfrm>
        <a:off x="291035" y="1328527"/>
        <a:ext cx="1392192" cy="1170117"/>
      </dsp:txXfrm>
    </dsp:sp>
    <dsp:sp modelId="{55CC18F5-F2F9-4A47-A0EC-EE6B6F9E3567}">
      <dsp:nvSpPr>
        <dsp:cNvPr id="0" name=""/>
        <dsp:cNvSpPr/>
      </dsp:nvSpPr>
      <dsp:spPr>
        <a:xfrm>
          <a:off x="2107179" y="1464325"/>
          <a:ext cx="959781" cy="95978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600" kern="1200"/>
        </a:p>
      </dsp:txBody>
      <dsp:txXfrm>
        <a:off x="2234398" y="1831345"/>
        <a:ext cx="705343" cy="225741"/>
      </dsp:txXfrm>
    </dsp:sp>
    <dsp:sp modelId="{DBA6724D-2C27-4A2C-A54B-9A8B8106670E}">
      <dsp:nvSpPr>
        <dsp:cNvPr id="0" name=""/>
        <dsp:cNvSpPr/>
      </dsp:nvSpPr>
      <dsp:spPr>
        <a:xfrm>
          <a:off x="3201329" y="1116818"/>
          <a:ext cx="1965152" cy="1654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noProof="0" dirty="0" smtClean="0"/>
            <a:t>Increment del 9 % pàgines vistes</a:t>
          </a:r>
          <a:endParaRPr lang="ca-ES" sz="1800" b="1" kern="1200" noProof="0" dirty="0"/>
        </a:p>
      </dsp:txBody>
      <dsp:txXfrm>
        <a:off x="3489119" y="1359157"/>
        <a:ext cx="1389572" cy="1170117"/>
      </dsp:txXfrm>
    </dsp:sp>
    <dsp:sp modelId="{7DDDF84A-0D48-468C-BA85-9C091F2EB52F}">
      <dsp:nvSpPr>
        <dsp:cNvPr id="0" name=""/>
        <dsp:cNvSpPr/>
      </dsp:nvSpPr>
      <dsp:spPr>
        <a:xfrm>
          <a:off x="5300851" y="1464325"/>
          <a:ext cx="959781" cy="95978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4000" kern="1200"/>
        </a:p>
      </dsp:txBody>
      <dsp:txXfrm>
        <a:off x="5428070" y="1662040"/>
        <a:ext cx="705343" cy="564351"/>
      </dsp:txXfrm>
    </dsp:sp>
    <dsp:sp modelId="{93889E17-BC5A-4C98-A047-349C54B601D3}">
      <dsp:nvSpPr>
        <dsp:cNvPr id="0" name=""/>
        <dsp:cNvSpPr/>
      </dsp:nvSpPr>
      <dsp:spPr>
        <a:xfrm>
          <a:off x="6395001" y="856188"/>
          <a:ext cx="2169999" cy="2176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SEGUIM CREANT MÉS INTERÈS PER TARRAGONA</a:t>
          </a:r>
          <a:endParaRPr lang="ca-ES" sz="2000" b="1" kern="1200" dirty="0"/>
        </a:p>
      </dsp:txBody>
      <dsp:txXfrm>
        <a:off x="6712790" y="1174864"/>
        <a:ext cx="1534421" cy="1538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0.87028</cdr:x>
      <cdr:y>0.33665</cdr:y>
    </cdr:from>
    <cdr:to>
      <cdr:x>1</cdr:x>
      <cdr:y>0.44296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409967" y="1368146"/>
          <a:ext cx="806385" cy="4320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2000" b="1" dirty="0" smtClean="0"/>
            <a:t>  +1%</a:t>
          </a:r>
          <a:endParaRPr lang="es-ES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8E7CC-83BE-4CFE-B27B-0BA7266FD351}" type="datetimeFigureOut">
              <a:rPr lang="ca-ES" smtClean="0"/>
              <a:t>30/01/2018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FF9EA-2280-445A-AF0F-7D751E89783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9805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821F4-5903-456E-BF01-7CBA63AA77B3}" type="datetimeFigureOut">
              <a:rPr lang="ca-ES" smtClean="0"/>
              <a:t>30/01/2018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96EB-3170-43A4-BED3-58A55FA464E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453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144F-AA37-416F-BA9F-2AE3F482179E}" type="slidenum">
              <a:rPr lang="ca-ES" smtClean="0"/>
              <a:pPr/>
              <a:t>14</a:t>
            </a:fld>
            <a:endParaRPr 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144F-AA37-416F-BA9F-2AE3F482179E}" type="slidenum">
              <a:rPr lang="ca-ES" smtClean="0"/>
              <a:pPr/>
              <a:t>26</a:t>
            </a:fld>
            <a:endParaRPr lang="ca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144F-AA37-416F-BA9F-2AE3F482179E}" type="slidenum">
              <a:rPr lang="ca-ES" smtClean="0">
                <a:solidFill>
                  <a:prstClr val="black"/>
                </a:solidFill>
              </a:rPr>
              <a:pPr/>
              <a:t>27</a:t>
            </a:fld>
            <a:endParaRPr lang="ca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144F-AA37-416F-BA9F-2AE3F482179E}" type="slidenum">
              <a:rPr lang="ca-ES" smtClean="0">
                <a:solidFill>
                  <a:prstClr val="black"/>
                </a:solidFill>
              </a:rPr>
              <a:pPr/>
              <a:t>29</a:t>
            </a:fld>
            <a:endParaRPr lang="ca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144F-AA37-416F-BA9F-2AE3F482179E}" type="slidenum">
              <a:rPr lang="ca-ES" smtClean="0"/>
              <a:pPr/>
              <a:t>15</a:t>
            </a:fld>
            <a:endParaRPr 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144F-AA37-416F-BA9F-2AE3F482179E}" type="slidenum">
              <a:rPr lang="ca-ES" smtClean="0"/>
              <a:pPr/>
              <a:t>16</a:t>
            </a:fld>
            <a:endParaRPr 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144F-AA37-416F-BA9F-2AE3F482179E}" type="slidenum">
              <a:rPr lang="ca-ES" smtClean="0"/>
              <a:pPr/>
              <a:t>17</a:t>
            </a:fld>
            <a:endParaRPr lang="ca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144F-AA37-416F-BA9F-2AE3F482179E}" type="slidenum">
              <a:rPr lang="ca-ES" smtClean="0"/>
              <a:pPr/>
              <a:t>19</a:t>
            </a:fld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144F-AA37-416F-BA9F-2AE3F482179E}" type="slidenum">
              <a:rPr lang="ca-ES" smtClean="0"/>
              <a:pPr/>
              <a:t>20</a:t>
            </a:fld>
            <a:endParaRPr 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144F-AA37-416F-BA9F-2AE3F482179E}" type="slidenum">
              <a:rPr lang="ca-ES" smtClean="0"/>
              <a:pPr/>
              <a:t>21</a:t>
            </a:fld>
            <a:endParaRPr lang="ca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144F-AA37-416F-BA9F-2AE3F482179E}" type="slidenum">
              <a:rPr lang="ca-ES" smtClean="0"/>
              <a:pPr/>
              <a:t>22</a:t>
            </a:fld>
            <a:endParaRPr lang="ca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144F-AA37-416F-BA9F-2AE3F482179E}" type="slidenum">
              <a:rPr lang="ca-ES" smtClean="0"/>
              <a:pPr/>
              <a:t>24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475D-EC1B-4370-82AF-9CE379FA72CE}" type="datetime1">
              <a:rPr lang="ca-ES" smtClean="0"/>
              <a:t>30/01/2018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13437"/>
            <a:ext cx="2133600" cy="365125"/>
          </a:xfrm>
        </p:spPr>
        <p:txBody>
          <a:bodyPr/>
          <a:lstStyle/>
          <a:p>
            <a:fld id="{5DAF10C8-3FE5-4127-AA60-D50424EBD03B}" type="slidenum">
              <a:rPr lang="ca-ES" smtClean="0"/>
              <a:pPr/>
              <a:t>‹Nº›</a:t>
            </a:fld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9575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19"/>
          <p:cNvSpPr/>
          <p:nvPr userDrawn="1"/>
        </p:nvSpPr>
        <p:spPr>
          <a:xfrm>
            <a:off x="1799184" y="6534000"/>
            <a:ext cx="7344816" cy="324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Conector recto 23"/>
          <p:cNvCxnSpPr/>
          <p:nvPr userDrawn="1"/>
        </p:nvCxnSpPr>
        <p:spPr>
          <a:xfrm>
            <a:off x="251520" y="548680"/>
            <a:ext cx="5040560" cy="0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10" name="Conector recto 22"/>
          <p:cNvCxnSpPr/>
          <p:nvPr userDrawn="1"/>
        </p:nvCxnSpPr>
        <p:spPr>
          <a:xfrm>
            <a:off x="251520" y="548680"/>
            <a:ext cx="1" cy="3240001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A837-330A-482D-B29B-0A17E64FD4AF}" type="datetime1">
              <a:rPr lang="ca-ES" smtClean="0"/>
              <a:t>30/01/2018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435C-41DA-461D-B1B9-BAED3A3211AF}" type="datetime1">
              <a:rPr lang="ca-ES" smtClean="0"/>
              <a:t>30/01/2018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C1F-68D7-42C5-8667-A232CE6E701B}" type="datetime1">
              <a:rPr lang="ca-ES" smtClean="0"/>
              <a:t>30/01/2018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D465-3E9F-4C08-BEAC-48F956ACA03D}" type="datetime1">
              <a:rPr lang="ca-ES" smtClean="0"/>
              <a:t>30/01/2018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2627-E967-4EE1-B73C-6E80A2706B7D}" type="datetime1">
              <a:rPr lang="ca-ES" smtClean="0"/>
              <a:t>30/01/2018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E4B-4889-4019-B27A-649ADF1A1543}" type="datetime1">
              <a:rPr lang="ca-ES" smtClean="0"/>
              <a:t>30/01/2018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3A14-F1BC-483F-9DF5-940F79067BB2}" type="datetime1">
              <a:rPr lang="ca-ES" smtClean="0"/>
              <a:t>30/01/2018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51DE-80EA-41A2-B41A-2EFDC9CA8BA2}" type="datetime1">
              <a:rPr lang="ca-ES" smtClean="0"/>
              <a:t>30/01/2018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A470-C909-4B0D-AE78-5B7E7DA3F605}" type="datetime1">
              <a:rPr lang="ca-ES" smtClean="0"/>
              <a:t>30/01/2018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0022-8FB7-4536-B779-BA7C3BD6306C}" type="datetime1">
              <a:rPr lang="ca-ES" smtClean="0"/>
              <a:t>30/01/2018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A1FF-86AA-477E-9A7B-253E3818398B}" type="datetime1">
              <a:rPr lang="ca-ES" smtClean="0"/>
              <a:t>30/01/2018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F10C8-3FE5-4127-AA60-D50424EBD03B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tarragonaturisme.cat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572000" y="6561529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/>
              <a:t>Patronat Municipal de Turisme de Tarragona. Gener 2018</a:t>
            </a:r>
            <a:endParaRPr lang="ca-ES" sz="1200" dirty="0"/>
          </a:p>
        </p:txBody>
      </p:sp>
      <p:pic>
        <p:nvPicPr>
          <p:cNvPr id="6" name="Picture 3" descr="\\shistorics\HISTORIC\PTURISME\IMATGES\RLM FOTOS - NO CESSIÓ\RLM 2017.08.05 Tarragona Història Viva\2017.08.05 Història Viva BX\RLM170805_020B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870" cy="64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2372" y="65854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TARRAGONA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BALANÇ TURÍSTIC 2017</a:t>
            </a:r>
          </a:p>
        </p:txBody>
      </p:sp>
      <p:pic>
        <p:nvPicPr>
          <p:cNvPr id="4" name="Picture 2" descr="\\Tgna05nt\Seus externes\Patronat Municipal Turisme\Dades\LOGOS\PMTT_Nou logo definitiu OK\TGN_JPG\TGN_Tur_HoritA_Negat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2" y="116632"/>
            <a:ext cx="29559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26538" y="112474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MERCATS EMISSORS PRINCIPALS:</a:t>
            </a:r>
          </a:p>
          <a:p>
            <a:pPr algn="ctr"/>
            <a:endParaRPr lang="ca-ES" b="1" dirty="0" smtClean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a-ES" b="1" dirty="0" smtClean="0"/>
              <a:t>ESPANYA (2 TERÇOS)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a-ES" b="1" dirty="0" smtClean="0"/>
              <a:t>FRANÇA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a-ES" b="1" dirty="0" smtClean="0"/>
              <a:t>ALEMANYA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a-ES" b="1" dirty="0" smtClean="0"/>
              <a:t>HOLANDA</a:t>
            </a:r>
            <a:endParaRPr lang="ca-ES" sz="3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915816" y="6285220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 smtClean="0"/>
              <a:t>Font:  </a:t>
            </a:r>
            <a:r>
              <a:rPr lang="ca-ES" sz="1100" b="1" dirty="0" err="1" smtClean="0"/>
              <a:t>Tourism</a:t>
            </a:r>
            <a:r>
              <a:rPr lang="ca-ES" sz="1100" b="1" dirty="0" smtClean="0"/>
              <a:t> Data </a:t>
            </a:r>
            <a:r>
              <a:rPr lang="ca-ES" sz="1100" b="1" dirty="0" err="1" smtClean="0"/>
              <a:t>System</a:t>
            </a:r>
            <a:r>
              <a:rPr lang="ca-ES" sz="1100" b="1" dirty="0" smtClean="0"/>
              <a:t>. Observatori del Parc Científic i Tecnològic de Turisme i Oci de Catalunya</a:t>
            </a:r>
            <a:endParaRPr lang="ca-ES" sz="1100" dirty="0" smtClean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4993273"/>
              </p:ext>
            </p:extLst>
          </p:nvPr>
        </p:nvGraphicFramePr>
        <p:xfrm>
          <a:off x="1511660" y="2901220"/>
          <a:ext cx="6120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50803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PROCEDÈNCIA</a:t>
            </a:r>
            <a:r>
              <a:rPr lang="es-ES" b="1" i="1" dirty="0" smtClean="0"/>
              <a:t> CÀMPINGS</a:t>
            </a:r>
            <a:endParaRPr lang="es-ES" b="1" i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10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51194" y="147549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2 DE CADA 5 DELS NOSTRES TURISTES VENEN EN FAMÍLIA</a:t>
            </a:r>
            <a:endParaRPr lang="es-ES" sz="3600" b="1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915816" y="6285220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 smtClean="0"/>
              <a:t>Font:  </a:t>
            </a:r>
            <a:r>
              <a:rPr lang="ca-ES" sz="1100" b="1" dirty="0" err="1" smtClean="0"/>
              <a:t>Tourism</a:t>
            </a:r>
            <a:r>
              <a:rPr lang="ca-ES" sz="1100" b="1" dirty="0" smtClean="0"/>
              <a:t> Data </a:t>
            </a:r>
            <a:r>
              <a:rPr lang="ca-ES" sz="1100" b="1" dirty="0" err="1" smtClean="0"/>
              <a:t>System</a:t>
            </a:r>
            <a:r>
              <a:rPr lang="ca-ES" sz="1100" b="1" dirty="0" smtClean="0"/>
              <a:t>. Observatori del Parc Científic i Tecnològic de Turisme i Oci de Catalunya</a:t>
            </a:r>
            <a:endParaRPr lang="ca-ES" sz="1100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11</a:t>
            </a:fld>
            <a:endParaRPr lang="ca-ES"/>
          </a:p>
        </p:txBody>
      </p:sp>
      <p:graphicFrame>
        <p:nvGraphicFramePr>
          <p:cNvPr id="8" name="Gráfico 11"/>
          <p:cNvGraphicFramePr/>
          <p:nvPr>
            <p:extLst>
              <p:ext uri="{D42A27DB-BD31-4B8C-83A1-F6EECF244321}">
                <p14:modId xmlns:p14="http://schemas.microsoft.com/office/powerpoint/2010/main" val="2535813055"/>
              </p:ext>
            </p:extLst>
          </p:nvPr>
        </p:nvGraphicFramePr>
        <p:xfrm>
          <a:off x="971600" y="2204864"/>
          <a:ext cx="75600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50803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PERFIL TURISTA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884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915816" y="6285220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 smtClean="0"/>
              <a:t>Font:  </a:t>
            </a:r>
            <a:r>
              <a:rPr lang="ca-ES" sz="1100" b="1" dirty="0" err="1" smtClean="0"/>
              <a:t>Tourism</a:t>
            </a:r>
            <a:r>
              <a:rPr lang="ca-ES" sz="1100" b="1" dirty="0" smtClean="0"/>
              <a:t> Data </a:t>
            </a:r>
            <a:r>
              <a:rPr lang="ca-ES" sz="1100" b="1" dirty="0" err="1" smtClean="0"/>
              <a:t>System</a:t>
            </a:r>
            <a:r>
              <a:rPr lang="ca-ES" sz="1100" b="1" dirty="0" smtClean="0"/>
              <a:t>. Observatori del Parc Científic i Tecnològic de Turisme i Oci de Catalunya</a:t>
            </a:r>
            <a:endParaRPr lang="ca-ES" sz="1100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12</a:t>
            </a:fld>
            <a:endParaRPr lang="ca-ES"/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725719668"/>
              </p:ext>
            </p:extLst>
          </p:nvPr>
        </p:nvGraphicFramePr>
        <p:xfrm>
          <a:off x="1475656" y="2348880"/>
          <a:ext cx="6096000" cy="341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55576" y="141451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MÉS DE LA MEITAT DE TURISTES VISITEN TARRAGONA MOTIVATS PEL SEU PATRIMONI</a:t>
            </a:r>
            <a:endParaRPr lang="ca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50803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MOTIVACIONS VISITA TARRAGONA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9987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9"/>
          <p:cNvSpPr/>
          <p:nvPr/>
        </p:nvSpPr>
        <p:spPr>
          <a:xfrm>
            <a:off x="1799184" y="6534000"/>
            <a:ext cx="7344816" cy="324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ector recto 23"/>
          <p:cNvCxnSpPr/>
          <p:nvPr/>
        </p:nvCxnSpPr>
        <p:spPr>
          <a:xfrm>
            <a:off x="251520" y="548680"/>
            <a:ext cx="5040560" cy="0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24" name="Conector recto 22"/>
          <p:cNvCxnSpPr/>
          <p:nvPr/>
        </p:nvCxnSpPr>
        <p:spPr>
          <a:xfrm>
            <a:off x="251520" y="548680"/>
            <a:ext cx="1" cy="3240001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2" name="1 CuadroTexto"/>
          <p:cNvSpPr txBox="1"/>
          <p:nvPr/>
        </p:nvSpPr>
        <p:spPr>
          <a:xfrm>
            <a:off x="1547664" y="2357520"/>
            <a:ext cx="58360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EXCURSIONISTES D’ANADA I TORNADA </a:t>
            </a:r>
          </a:p>
          <a:p>
            <a:pPr algn="ctr"/>
            <a:r>
              <a:rPr lang="es-ES" sz="3600" b="1" dirty="0" smtClean="0"/>
              <a:t>(</a:t>
            </a:r>
            <a:r>
              <a:rPr lang="es-ES" sz="3600" b="1" dirty="0" err="1" smtClean="0"/>
              <a:t>dormen</a:t>
            </a:r>
            <a:r>
              <a:rPr lang="es-ES" sz="3600" b="1" dirty="0" smtClean="0"/>
              <a:t> a la </a:t>
            </a:r>
            <a:r>
              <a:rPr lang="es-ES" sz="3600" b="1" dirty="0" err="1" smtClean="0"/>
              <a:t>seva</a:t>
            </a:r>
            <a:r>
              <a:rPr lang="es-ES" sz="3600" b="1" dirty="0" smtClean="0"/>
              <a:t> llar)</a:t>
            </a:r>
            <a:endParaRPr lang="ca-ES" sz="36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88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9752" y="6237312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/>
              <a:t>Font:  </a:t>
            </a:r>
            <a:r>
              <a:rPr lang="ca-ES" sz="1100" b="1" dirty="0" err="1"/>
              <a:t>Tourism</a:t>
            </a:r>
            <a:r>
              <a:rPr lang="ca-ES" sz="1100" b="1" dirty="0"/>
              <a:t> Data System. Observatori del Parc Científic i Tecnològic de Turisme i Oci de </a:t>
            </a:r>
            <a:r>
              <a:rPr lang="ca-ES" sz="1100" b="1" dirty="0" smtClean="0"/>
              <a:t>Catalunya</a:t>
            </a:r>
          </a:p>
          <a:p>
            <a:r>
              <a:rPr lang="ca-ES" sz="1100" dirty="0"/>
              <a:t>Dades 16.03.2017 fins </a:t>
            </a:r>
            <a:r>
              <a:rPr lang="ca-ES" sz="1100" dirty="0" smtClean="0"/>
              <a:t>15.11.2017</a:t>
            </a:r>
            <a:endParaRPr lang="ca-ES" sz="11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295636" y="936739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PROP D’UN TERÇ DELS EXCURSIONISTES D'ANADA I TORNADA PROVENEN DE L'ÀREA METROPOLITANA DE BARCELONA</a:t>
            </a:r>
            <a:endParaRPr lang="ca-ES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14</a:t>
            </a:fld>
            <a:endParaRPr lang="ca-ES"/>
          </a:p>
        </p:txBody>
      </p:sp>
      <p:sp>
        <p:nvSpPr>
          <p:cNvPr id="7" name="6 CuadroTexto"/>
          <p:cNvSpPr txBox="1"/>
          <p:nvPr/>
        </p:nvSpPr>
        <p:spPr>
          <a:xfrm>
            <a:off x="251520" y="5080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ANADA I TORNADA</a:t>
            </a:r>
            <a:endParaRPr lang="es-ES" b="1" i="1" dirty="0"/>
          </a:p>
        </p:txBody>
      </p:sp>
      <p:graphicFrame>
        <p:nvGraphicFramePr>
          <p:cNvPr id="8" name="Gráfico 8"/>
          <p:cNvGraphicFramePr/>
          <p:nvPr>
            <p:extLst>
              <p:ext uri="{D42A27DB-BD31-4B8C-83A1-F6EECF244321}">
                <p14:modId xmlns:p14="http://schemas.microsoft.com/office/powerpoint/2010/main" val="316252141"/>
              </p:ext>
            </p:extLst>
          </p:nvPr>
        </p:nvGraphicFramePr>
        <p:xfrm>
          <a:off x="827584" y="1583070"/>
          <a:ext cx="7622531" cy="4582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80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9752" y="6338673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/>
              <a:t>Font:  </a:t>
            </a:r>
            <a:r>
              <a:rPr lang="ca-ES" sz="1100" b="1" dirty="0" err="1"/>
              <a:t>Tourism</a:t>
            </a:r>
            <a:r>
              <a:rPr lang="ca-ES" sz="1100" b="1" dirty="0"/>
              <a:t> Data System. Observatori del Parc Científic i Tecnològic de Turisme i Oci de </a:t>
            </a:r>
            <a:r>
              <a:rPr lang="ca-ES" sz="1100" b="1" dirty="0" smtClean="0"/>
              <a:t>Catalunya</a:t>
            </a:r>
          </a:p>
          <a:p>
            <a:r>
              <a:rPr lang="ca-ES" sz="1100" dirty="0"/>
              <a:t>Dades 16.03.2017 fins </a:t>
            </a:r>
            <a:r>
              <a:rPr lang="ca-ES" sz="1100" dirty="0" smtClean="0"/>
              <a:t>15.11.2017</a:t>
            </a:r>
            <a:endParaRPr lang="ca-ES" sz="11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15</a:t>
            </a:fld>
            <a:endParaRPr lang="ca-ES"/>
          </a:p>
        </p:txBody>
      </p:sp>
      <p:sp>
        <p:nvSpPr>
          <p:cNvPr id="7" name="6 CuadroTexto"/>
          <p:cNvSpPr txBox="1"/>
          <p:nvPr/>
        </p:nvSpPr>
        <p:spPr>
          <a:xfrm>
            <a:off x="251520" y="5080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ANADA I TORNADA</a:t>
            </a:r>
            <a:endParaRPr lang="es-ES" b="1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51002" y="126876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EL 40% DELS EXCURSIONISTES D’ANADA I TORNADA VENEN EN FAMÍLIA</a:t>
            </a:r>
            <a:endParaRPr lang="ca-ES" b="1" dirty="0"/>
          </a:p>
          <a:p>
            <a:endParaRPr lang="ca-ES" dirty="0"/>
          </a:p>
        </p:txBody>
      </p:sp>
      <p:graphicFrame>
        <p:nvGraphicFramePr>
          <p:cNvPr id="10" name="Gráfico 8"/>
          <p:cNvGraphicFramePr/>
          <p:nvPr>
            <p:extLst>
              <p:ext uri="{D42A27DB-BD31-4B8C-83A1-F6EECF244321}">
                <p14:modId xmlns:p14="http://schemas.microsoft.com/office/powerpoint/2010/main" val="2257825374"/>
              </p:ext>
            </p:extLst>
          </p:nvPr>
        </p:nvGraphicFramePr>
        <p:xfrm>
          <a:off x="1295636" y="1988840"/>
          <a:ext cx="661211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2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9752" y="6338673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/>
              <a:t>Font:  </a:t>
            </a:r>
            <a:r>
              <a:rPr lang="ca-ES" sz="1100" b="1" dirty="0" err="1"/>
              <a:t>Tourism</a:t>
            </a:r>
            <a:r>
              <a:rPr lang="ca-ES" sz="1100" b="1" dirty="0"/>
              <a:t> Data System. Observatori del Parc Científic i Tecnològic de Turisme i Oci de </a:t>
            </a:r>
            <a:r>
              <a:rPr lang="ca-ES" sz="1100" b="1" dirty="0" smtClean="0"/>
              <a:t>Catalunya</a:t>
            </a:r>
          </a:p>
          <a:p>
            <a:r>
              <a:rPr lang="ca-ES" sz="1100" dirty="0"/>
              <a:t>Dades 16.03.2017 fins </a:t>
            </a:r>
            <a:r>
              <a:rPr lang="ca-ES" sz="1100" dirty="0" smtClean="0"/>
              <a:t>15.11.2017</a:t>
            </a:r>
            <a:endParaRPr lang="ca-ES" sz="11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16</a:t>
            </a:fld>
            <a:endParaRPr lang="ca-ES"/>
          </a:p>
        </p:txBody>
      </p:sp>
      <p:sp>
        <p:nvSpPr>
          <p:cNvPr id="7" name="6 CuadroTexto"/>
          <p:cNvSpPr txBox="1"/>
          <p:nvPr/>
        </p:nvSpPr>
        <p:spPr>
          <a:xfrm>
            <a:off x="251520" y="5080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ANADA I TORNADA</a:t>
            </a:r>
            <a:endParaRPr lang="es-ES" b="1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51002" y="126876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PRÀCTICAMENT 3 DE CADA 4 EXCURSIONISTES D’ANADA I TORNADA ES DESPLACEN A TARRAGONA, AMB COTXE PARTICULAR</a:t>
            </a:r>
            <a:endParaRPr lang="ca-ES" dirty="0"/>
          </a:p>
        </p:txBody>
      </p:sp>
      <p:graphicFrame>
        <p:nvGraphicFramePr>
          <p:cNvPr id="8" name="Gráfico 15"/>
          <p:cNvGraphicFramePr/>
          <p:nvPr>
            <p:extLst>
              <p:ext uri="{D42A27DB-BD31-4B8C-83A1-F6EECF244321}">
                <p14:modId xmlns:p14="http://schemas.microsoft.com/office/powerpoint/2010/main" val="2924964357"/>
              </p:ext>
            </p:extLst>
          </p:nvPr>
        </p:nvGraphicFramePr>
        <p:xfrm>
          <a:off x="1187624" y="2348880"/>
          <a:ext cx="669674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50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9752" y="6338673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/>
              <a:t>Font:  </a:t>
            </a:r>
            <a:r>
              <a:rPr lang="ca-ES" sz="1100" b="1" dirty="0" err="1"/>
              <a:t>Tourism</a:t>
            </a:r>
            <a:r>
              <a:rPr lang="ca-ES" sz="1100" b="1" dirty="0"/>
              <a:t> Data System. Observatori del Parc Científic i Tecnològic de Turisme i Oci de </a:t>
            </a:r>
            <a:r>
              <a:rPr lang="ca-ES" sz="1100" b="1" dirty="0" smtClean="0"/>
              <a:t>Catalunya</a:t>
            </a:r>
          </a:p>
          <a:p>
            <a:r>
              <a:rPr lang="ca-ES" sz="1100" dirty="0"/>
              <a:t>Dades 16.03.2017 fins </a:t>
            </a:r>
            <a:r>
              <a:rPr lang="ca-ES" sz="1100" dirty="0" smtClean="0"/>
              <a:t>15.11.2017</a:t>
            </a:r>
            <a:endParaRPr lang="ca-ES" sz="11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17</a:t>
            </a:fld>
            <a:endParaRPr lang="ca-ES"/>
          </a:p>
        </p:txBody>
      </p:sp>
      <p:sp>
        <p:nvSpPr>
          <p:cNvPr id="7" name="6 CuadroTexto"/>
          <p:cNvSpPr txBox="1"/>
          <p:nvPr/>
        </p:nvSpPr>
        <p:spPr>
          <a:xfrm>
            <a:off x="251520" y="5080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ANADA I TORNADA</a:t>
            </a:r>
            <a:endParaRPr lang="es-ES" b="1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51002" y="126876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DOS TERÇOS DELS EXCURSIONISTES D’ANADA I TORNADA SÓN REPETIDORS</a:t>
            </a:r>
            <a:endParaRPr lang="ca-ES" dirty="0"/>
          </a:p>
        </p:txBody>
      </p:sp>
      <p:graphicFrame>
        <p:nvGraphicFramePr>
          <p:cNvPr id="9" name="Gráfico 15"/>
          <p:cNvGraphicFramePr/>
          <p:nvPr>
            <p:extLst>
              <p:ext uri="{D42A27DB-BD31-4B8C-83A1-F6EECF244321}">
                <p14:modId xmlns:p14="http://schemas.microsoft.com/office/powerpoint/2010/main" val="3711971919"/>
              </p:ext>
            </p:extLst>
          </p:nvPr>
        </p:nvGraphicFramePr>
        <p:xfrm>
          <a:off x="1187624" y="2204864"/>
          <a:ext cx="68407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42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9"/>
          <p:cNvSpPr/>
          <p:nvPr/>
        </p:nvSpPr>
        <p:spPr>
          <a:xfrm>
            <a:off x="1799184" y="6534000"/>
            <a:ext cx="7344816" cy="324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ector recto 23"/>
          <p:cNvCxnSpPr/>
          <p:nvPr/>
        </p:nvCxnSpPr>
        <p:spPr>
          <a:xfrm>
            <a:off x="251520" y="548680"/>
            <a:ext cx="5040560" cy="0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24" name="Conector recto 22"/>
          <p:cNvCxnSpPr/>
          <p:nvPr/>
        </p:nvCxnSpPr>
        <p:spPr>
          <a:xfrm>
            <a:off x="251520" y="548680"/>
            <a:ext cx="1" cy="3240001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2" name="1 CuadroTexto"/>
          <p:cNvSpPr txBox="1"/>
          <p:nvPr/>
        </p:nvSpPr>
        <p:spPr>
          <a:xfrm>
            <a:off x="1487106" y="2564904"/>
            <a:ext cx="5836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EXCURSIONISTES QUE DORMEN A LA COSTA DAURADA CENTRAL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8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78596" y="6236082"/>
            <a:ext cx="6696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/>
              <a:t>Font:  </a:t>
            </a:r>
            <a:r>
              <a:rPr lang="ca-ES" sz="1100" b="1" dirty="0" err="1"/>
              <a:t>Tourism</a:t>
            </a:r>
            <a:r>
              <a:rPr lang="ca-ES" sz="1100" b="1" dirty="0"/>
              <a:t> Data System. Observatori del Parc Científic i Tecnològic de Turisme i Oci de </a:t>
            </a:r>
            <a:r>
              <a:rPr lang="ca-ES" sz="1100" b="1" dirty="0" smtClean="0"/>
              <a:t>Catalunya</a:t>
            </a:r>
          </a:p>
          <a:p>
            <a:r>
              <a:rPr lang="ca-ES" sz="1100" dirty="0"/>
              <a:t>Dades 16.03.2017 fins 15.11.2017</a:t>
            </a:r>
          </a:p>
          <a:p>
            <a:endParaRPr lang="ca-ES" sz="11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149761" y="1126485"/>
            <a:ext cx="7196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GAIREBÉ UN TERÇ DELS EXCURSIONISTES QUE ENS ARRIBEN A LA CIUTAT I S’ALLOTGEN ALS NUCLIS TURÍSTICS DE SALOU, CAMBRILS I LA PINEDA SÓN ESTRANGERS </a:t>
            </a:r>
            <a:endParaRPr lang="ca-ES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19</a:t>
            </a:fld>
            <a:endParaRPr lang="ca-ES"/>
          </a:p>
        </p:txBody>
      </p:sp>
      <p:sp>
        <p:nvSpPr>
          <p:cNvPr id="7" name="6 CuadroTexto"/>
          <p:cNvSpPr txBox="1"/>
          <p:nvPr/>
        </p:nvSpPr>
        <p:spPr>
          <a:xfrm>
            <a:off x="251520" y="50803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SALOU/CAMBRILS/LA PINEDA</a:t>
            </a:r>
            <a:endParaRPr lang="es-ES" b="1" i="1" dirty="0"/>
          </a:p>
        </p:txBody>
      </p:sp>
      <p:graphicFrame>
        <p:nvGraphicFramePr>
          <p:cNvPr id="8" name="Gráfico 8"/>
          <p:cNvGraphicFramePr/>
          <p:nvPr>
            <p:extLst>
              <p:ext uri="{D42A27DB-BD31-4B8C-83A1-F6EECF244321}">
                <p14:modId xmlns:p14="http://schemas.microsoft.com/office/powerpoint/2010/main" val="1215771275"/>
              </p:ext>
            </p:extLst>
          </p:nvPr>
        </p:nvGraphicFramePr>
        <p:xfrm>
          <a:off x="1331640" y="2348880"/>
          <a:ext cx="6614418" cy="2911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9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051720" y="6285220"/>
            <a:ext cx="6912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 smtClean="0"/>
              <a:t>Font:  </a:t>
            </a:r>
            <a:r>
              <a:rPr lang="ca-ES" sz="1100" b="1" dirty="0" err="1" smtClean="0"/>
              <a:t>Tourism</a:t>
            </a:r>
            <a:r>
              <a:rPr lang="ca-ES" sz="1100" b="1" dirty="0" smtClean="0"/>
              <a:t> Data </a:t>
            </a:r>
            <a:r>
              <a:rPr lang="ca-ES" sz="1100" b="1" dirty="0" err="1" smtClean="0"/>
              <a:t>System</a:t>
            </a:r>
            <a:r>
              <a:rPr lang="ca-ES" sz="1100" b="1" dirty="0" smtClean="0"/>
              <a:t>. Observatori del Parc Científic i Tecnològic de Turisme i Oci de Catalunya. 31/12/2017</a:t>
            </a:r>
            <a:endParaRPr lang="ca-ES" sz="1100" dirty="0" smtClean="0"/>
          </a:p>
        </p:txBody>
      </p:sp>
      <p:sp>
        <p:nvSpPr>
          <p:cNvPr id="21" name="Rectángulo 19"/>
          <p:cNvSpPr/>
          <p:nvPr/>
        </p:nvSpPr>
        <p:spPr>
          <a:xfrm>
            <a:off x="1799184" y="6534000"/>
            <a:ext cx="7344816" cy="324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ector recto 23"/>
          <p:cNvCxnSpPr/>
          <p:nvPr/>
        </p:nvCxnSpPr>
        <p:spPr>
          <a:xfrm>
            <a:off x="251520" y="548680"/>
            <a:ext cx="5040560" cy="0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24" name="Conector recto 22"/>
          <p:cNvCxnSpPr/>
          <p:nvPr/>
        </p:nvCxnSpPr>
        <p:spPr>
          <a:xfrm>
            <a:off x="251520" y="548680"/>
            <a:ext cx="1" cy="3240001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2" name="1 CuadroTexto"/>
          <p:cNvSpPr txBox="1"/>
          <p:nvPr/>
        </p:nvSpPr>
        <p:spPr>
          <a:xfrm>
            <a:off x="2915817" y="907693"/>
            <a:ext cx="3259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ALLOTJAMENTS TARRAGONA</a:t>
            </a:r>
            <a:endParaRPr lang="ca-ES" sz="2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576" y="1483906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ca-ES" dirty="0" smtClean="0"/>
              <a:t>HOTELS: </a:t>
            </a:r>
          </a:p>
          <a:p>
            <a:pPr lvl="2"/>
            <a:r>
              <a:rPr lang="ca-ES" dirty="0" smtClean="0"/>
              <a:t>        		     23 establiments</a:t>
            </a:r>
          </a:p>
          <a:p>
            <a:pPr lvl="2"/>
            <a:r>
              <a:rPr lang="ca-ES" dirty="0" smtClean="0"/>
              <a:t>    		1.067 habitacions</a:t>
            </a:r>
          </a:p>
          <a:p>
            <a:pPr lvl="2"/>
            <a:r>
              <a:rPr lang="ca-ES" dirty="0" smtClean="0"/>
              <a:t>    		2.158 llits</a:t>
            </a:r>
          </a:p>
          <a:p>
            <a:pPr lvl="2"/>
            <a:endParaRPr lang="ca-ES" dirty="0" smtClean="0"/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ca-ES" dirty="0" smtClean="0"/>
              <a:t>CÀMPINGS: </a:t>
            </a:r>
          </a:p>
          <a:p>
            <a:pPr lvl="2"/>
            <a:r>
              <a:rPr lang="ca-ES" dirty="0" smtClean="0"/>
              <a:t>           		        7 establiments</a:t>
            </a:r>
          </a:p>
          <a:p>
            <a:pPr lvl="2"/>
            <a:r>
              <a:rPr lang="ca-ES" dirty="0" smtClean="0"/>
              <a:t>   		2.989 unitats d’acampada </a:t>
            </a:r>
          </a:p>
          <a:p>
            <a:pPr lvl="2"/>
            <a:r>
              <a:rPr lang="ca-ES" dirty="0"/>
              <a:t>	</a:t>
            </a:r>
            <a:r>
              <a:rPr lang="ca-ES" dirty="0" smtClean="0"/>
              <a:t>		</a:t>
            </a:r>
            <a:r>
              <a:rPr lang="ca-ES" sz="1600" dirty="0" smtClean="0"/>
              <a:t>(parcel·la i bungalow)</a:t>
            </a:r>
          </a:p>
          <a:p>
            <a:pPr lvl="2"/>
            <a:r>
              <a:rPr lang="ca-ES" dirty="0" smtClean="0"/>
              <a:t>  		7.307 llits</a:t>
            </a:r>
          </a:p>
          <a:p>
            <a:pPr lvl="2"/>
            <a:endParaRPr lang="ca-E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/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ca-ES" dirty="0" smtClean="0"/>
              <a:t>APARTAMENTS: </a:t>
            </a:r>
          </a:p>
          <a:p>
            <a:r>
              <a:rPr lang="ca-ES" dirty="0" smtClean="0"/>
              <a:t>	          		    6 empreses explotadores i associades a AT</a:t>
            </a:r>
          </a:p>
          <a:p>
            <a:pPr lvl="2"/>
            <a:r>
              <a:rPr lang="ca-ES" dirty="0" smtClean="0"/>
              <a:t>        		102 apartaments</a:t>
            </a:r>
          </a:p>
          <a:p>
            <a:pPr lvl="2"/>
            <a:r>
              <a:rPr lang="ca-ES" dirty="0" smtClean="0"/>
              <a:t>      		357 llits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a-ES" dirty="0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4508"/>
            <a:ext cx="792088" cy="6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212977"/>
            <a:ext cx="792089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5229200"/>
            <a:ext cx="7920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899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78596" y="6236082"/>
            <a:ext cx="6696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/>
              <a:t>Font:  </a:t>
            </a:r>
            <a:r>
              <a:rPr lang="ca-ES" sz="1100" b="1" dirty="0" err="1"/>
              <a:t>Tourism</a:t>
            </a:r>
            <a:r>
              <a:rPr lang="ca-ES" sz="1100" b="1" dirty="0"/>
              <a:t> Data System. Observatori del Parc Científic i Tecnològic de Turisme i Oci de </a:t>
            </a:r>
            <a:r>
              <a:rPr lang="ca-ES" sz="1100" b="1" dirty="0" smtClean="0"/>
              <a:t>Catalunya</a:t>
            </a:r>
          </a:p>
          <a:p>
            <a:r>
              <a:rPr lang="ca-ES" sz="1100" dirty="0"/>
              <a:t>Dades 16.03.2017 fins 15.11.2017</a:t>
            </a:r>
          </a:p>
          <a:p>
            <a:endParaRPr lang="ca-ES" sz="11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149761" y="1126485"/>
            <a:ext cx="7196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PRÀCTICAMENT LA MEITAT DELS EXCURSIONISTES QUE ENS ARRIBEN A LA CIUTAT I S’ALLOTGEN ALS NUCLIS TURÍSTICS DE SALOU, CAMBRILS I LA PINEDA SÓN FAMÍLIES </a:t>
            </a:r>
            <a:endParaRPr lang="ca-ES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20</a:t>
            </a:fld>
            <a:endParaRPr lang="ca-ES"/>
          </a:p>
        </p:txBody>
      </p:sp>
      <p:sp>
        <p:nvSpPr>
          <p:cNvPr id="7" name="6 CuadroTexto"/>
          <p:cNvSpPr txBox="1"/>
          <p:nvPr/>
        </p:nvSpPr>
        <p:spPr>
          <a:xfrm>
            <a:off x="251520" y="50803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SALOU/CAMBRILS/LA PINEDA</a:t>
            </a:r>
            <a:endParaRPr lang="es-ES" b="1" i="1" dirty="0"/>
          </a:p>
        </p:txBody>
      </p:sp>
      <p:graphicFrame>
        <p:nvGraphicFramePr>
          <p:cNvPr id="9" name="Gráfico 7"/>
          <p:cNvGraphicFramePr/>
          <p:nvPr>
            <p:extLst>
              <p:ext uri="{D42A27DB-BD31-4B8C-83A1-F6EECF244321}">
                <p14:modId xmlns:p14="http://schemas.microsoft.com/office/powerpoint/2010/main" val="2905427735"/>
              </p:ext>
            </p:extLst>
          </p:nvPr>
        </p:nvGraphicFramePr>
        <p:xfrm>
          <a:off x="1115511" y="2276872"/>
          <a:ext cx="675612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03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78596" y="6236082"/>
            <a:ext cx="6696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/>
              <a:t>Font:  </a:t>
            </a:r>
            <a:r>
              <a:rPr lang="ca-ES" sz="1100" b="1" dirty="0" err="1"/>
              <a:t>Tourism</a:t>
            </a:r>
            <a:r>
              <a:rPr lang="ca-ES" sz="1100" b="1" dirty="0"/>
              <a:t> Data System. Observatori del Parc Científic i Tecnològic de Turisme i Oci de </a:t>
            </a:r>
            <a:r>
              <a:rPr lang="ca-ES" sz="1100" b="1" dirty="0" smtClean="0"/>
              <a:t>Catalunya</a:t>
            </a:r>
          </a:p>
          <a:p>
            <a:r>
              <a:rPr lang="ca-ES" sz="1100" dirty="0"/>
              <a:t>Dades 16.03.2017 fins 15.11.2017</a:t>
            </a:r>
          </a:p>
          <a:p>
            <a:endParaRPr lang="ca-ES" sz="11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149761" y="1126485"/>
            <a:ext cx="7196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MÉS DE LA MEITAT DELS EXCURSIONISTES QUE ENS ARRIBEN A LA CIUTAT I S’ALLOTGEN ALS NUCLIS TURÍSTICS DE SALOU, CAMBRILS I LA PINEDA REPETEIXEN VISITA A LA CIUTAT DE TARRAGONA </a:t>
            </a:r>
            <a:endParaRPr lang="ca-ES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21</a:t>
            </a:fld>
            <a:endParaRPr lang="ca-ES"/>
          </a:p>
        </p:txBody>
      </p:sp>
      <p:sp>
        <p:nvSpPr>
          <p:cNvPr id="7" name="6 CuadroTexto"/>
          <p:cNvSpPr txBox="1"/>
          <p:nvPr/>
        </p:nvSpPr>
        <p:spPr>
          <a:xfrm>
            <a:off x="251520" y="50803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SALOU/CAMBRILS/LA PINEDA</a:t>
            </a:r>
            <a:endParaRPr lang="es-ES" b="1" i="1" dirty="0"/>
          </a:p>
        </p:txBody>
      </p:sp>
      <p:graphicFrame>
        <p:nvGraphicFramePr>
          <p:cNvPr id="8" name="Gráfico 15"/>
          <p:cNvGraphicFramePr/>
          <p:nvPr>
            <p:extLst>
              <p:ext uri="{D42A27DB-BD31-4B8C-83A1-F6EECF244321}">
                <p14:modId xmlns:p14="http://schemas.microsoft.com/office/powerpoint/2010/main" val="36941266"/>
              </p:ext>
            </p:extLst>
          </p:nvPr>
        </p:nvGraphicFramePr>
        <p:xfrm>
          <a:off x="1149761" y="2204865"/>
          <a:ext cx="695063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70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78596" y="6236082"/>
            <a:ext cx="6696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/>
              <a:t>Font:  </a:t>
            </a:r>
            <a:r>
              <a:rPr lang="ca-ES" sz="1100" b="1" dirty="0" err="1"/>
              <a:t>Tourism</a:t>
            </a:r>
            <a:r>
              <a:rPr lang="ca-ES" sz="1100" b="1" dirty="0"/>
              <a:t> Data System. Observatori del Parc Científic i Tecnològic de Turisme i Oci de </a:t>
            </a:r>
            <a:r>
              <a:rPr lang="ca-ES" sz="1100" b="1" dirty="0" smtClean="0"/>
              <a:t>Catalunya</a:t>
            </a:r>
          </a:p>
          <a:p>
            <a:r>
              <a:rPr lang="ca-ES" sz="1100" dirty="0"/>
              <a:t>Dades 16.03.2017 fins 15.11.2017</a:t>
            </a:r>
          </a:p>
          <a:p>
            <a:endParaRPr lang="ca-ES" sz="11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149761" y="1126485"/>
            <a:ext cx="7196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LA PART ALTA I EL LLEGAT ROMÀ ENCAPÇALEN EL RÀNQUING DELS INDRETS MÉS VISITATS PELS EXCURSIONISTES QUE PERNOCTEN A SALOU, CAMBRILS I LA PINEDA</a:t>
            </a:r>
            <a:endParaRPr lang="ca-ES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22</a:t>
            </a:fld>
            <a:endParaRPr lang="ca-ES"/>
          </a:p>
        </p:txBody>
      </p:sp>
      <p:sp>
        <p:nvSpPr>
          <p:cNvPr id="7" name="6 CuadroTexto"/>
          <p:cNvSpPr txBox="1"/>
          <p:nvPr/>
        </p:nvSpPr>
        <p:spPr>
          <a:xfrm>
            <a:off x="251520" y="50803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SALOU/CAMBRILS/LA PINEDA</a:t>
            </a:r>
            <a:endParaRPr lang="es-ES" b="1" i="1" dirty="0"/>
          </a:p>
        </p:txBody>
      </p:sp>
      <p:graphicFrame>
        <p:nvGraphicFramePr>
          <p:cNvPr id="9" name="Gráfico 11"/>
          <p:cNvGraphicFramePr/>
          <p:nvPr>
            <p:extLst>
              <p:ext uri="{D42A27DB-BD31-4B8C-83A1-F6EECF244321}">
                <p14:modId xmlns:p14="http://schemas.microsoft.com/office/powerpoint/2010/main" val="159321515"/>
              </p:ext>
            </p:extLst>
          </p:nvPr>
        </p:nvGraphicFramePr>
        <p:xfrm>
          <a:off x="395536" y="1988840"/>
          <a:ext cx="82089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02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9"/>
          <p:cNvSpPr/>
          <p:nvPr/>
        </p:nvSpPr>
        <p:spPr>
          <a:xfrm>
            <a:off x="1799184" y="6534000"/>
            <a:ext cx="7344816" cy="324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ector recto 23"/>
          <p:cNvCxnSpPr/>
          <p:nvPr/>
        </p:nvCxnSpPr>
        <p:spPr>
          <a:xfrm>
            <a:off x="251520" y="548680"/>
            <a:ext cx="5040560" cy="0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24" name="Conector recto 22"/>
          <p:cNvCxnSpPr/>
          <p:nvPr/>
        </p:nvCxnSpPr>
        <p:spPr>
          <a:xfrm>
            <a:off x="251520" y="548680"/>
            <a:ext cx="1" cy="3240001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2" name="1 CuadroTexto"/>
          <p:cNvSpPr txBox="1"/>
          <p:nvPr/>
        </p:nvSpPr>
        <p:spPr>
          <a:xfrm>
            <a:off x="1487106" y="2564904"/>
            <a:ext cx="58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RESUM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67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804345" y="1157615"/>
            <a:ext cx="7715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L’ANY 2017 TARRAGONA </a:t>
            </a:r>
            <a:r>
              <a:rPr lang="es-ES" sz="2400" b="1" dirty="0"/>
              <a:t>VA REBRE </a:t>
            </a:r>
            <a:r>
              <a:rPr lang="es-ES" sz="2400" b="1" dirty="0" smtClean="0"/>
              <a:t>UN 11% MÉS DE VISITANTS QUE AL 2016</a:t>
            </a:r>
          </a:p>
          <a:p>
            <a:pPr algn="ctr"/>
            <a:endParaRPr lang="es-ES" sz="2400" b="1" dirty="0"/>
          </a:p>
          <a:p>
            <a:pPr algn="ctr"/>
            <a:endParaRPr lang="ca-ES" sz="2400" b="1" dirty="0" smtClean="0"/>
          </a:p>
          <a:p>
            <a:pPr algn="ctr"/>
            <a:endParaRPr lang="es-ES" sz="2400" b="1" dirty="0"/>
          </a:p>
          <a:p>
            <a:pPr algn="ctr"/>
            <a:endParaRPr lang="es-ES" sz="2400" b="1" dirty="0" smtClean="0"/>
          </a:p>
          <a:p>
            <a:pPr algn="ctr"/>
            <a:endParaRPr lang="es-ES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411760" y="6557667"/>
            <a:ext cx="662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/>
              <a:t>Font:  </a:t>
            </a:r>
            <a:r>
              <a:rPr lang="ca-ES" sz="1100" b="1" dirty="0" err="1"/>
              <a:t>Tourism</a:t>
            </a:r>
            <a:r>
              <a:rPr lang="ca-ES" sz="1100" b="1" dirty="0"/>
              <a:t> Data System. Observatori del Parc Científic i Tecnològic de Turisme i Oci de Catalunya</a:t>
            </a:r>
            <a:endParaRPr lang="ca-ES" sz="11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24</a:t>
            </a:fld>
            <a:endParaRPr lang="ca-ES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17805"/>
              </p:ext>
            </p:extLst>
          </p:nvPr>
        </p:nvGraphicFramePr>
        <p:xfrm>
          <a:off x="804345" y="2238563"/>
          <a:ext cx="7488831" cy="3132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623"/>
                <a:gridCol w="1584176"/>
                <a:gridCol w="1440160"/>
                <a:gridCol w="984872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s-E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a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TURISTES HOTELS I </a:t>
                      </a:r>
                      <a:r>
                        <a:rPr lang="ca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CÀMPINGS*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503.647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494.689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+1,81%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 DE TURISTES (APARTAMENTS I SEGONES RESIDÈNCIES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ca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**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 </a:t>
                      </a:r>
                      <a:r>
                        <a:rPr lang="ca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+/- 200.000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+25%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a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EXCURSIONISTES ANADA I </a:t>
                      </a:r>
                      <a:r>
                        <a:rPr lang="ca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TORNADA**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 </a:t>
                      </a:r>
                      <a:r>
                        <a:rPr lang="ca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 </a:t>
                      </a:r>
                      <a:r>
                        <a:rPr lang="ca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a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EXCURSIONISTES SALOU/CAMBRILS/LA </a:t>
                      </a:r>
                      <a:r>
                        <a:rPr lang="ca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PINEDA**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 </a:t>
                      </a:r>
                      <a:r>
                        <a:rPr lang="ca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+/- 1.000.000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+10%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a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EXCURSIONISTES ALTRES </a:t>
                      </a:r>
                      <a:r>
                        <a:rPr lang="ca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INDRETS**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 </a:t>
                      </a:r>
                      <a:r>
                        <a:rPr lang="ca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+/- 100.000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+75%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a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a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6696">
                <a:tc>
                  <a:txBody>
                    <a:bodyPr/>
                    <a:lstStyle/>
                    <a:p>
                      <a:pPr algn="r" fontAlgn="b"/>
                      <a:r>
                        <a:rPr lang="ca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+/- 2.225.000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+/- 2,000,000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+11,25%</a:t>
                      </a:r>
                      <a:endParaRPr lang="ca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971600" y="5750314"/>
            <a:ext cx="743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/>
              <a:t>* Dades  procedents de l’operació d’ocupació</a:t>
            </a:r>
            <a:r>
              <a:rPr lang="ca-ES" sz="1100" dirty="0"/>
              <a:t>: treball de </a:t>
            </a:r>
            <a:r>
              <a:rPr lang="ca-ES" sz="1100" dirty="0" smtClean="0"/>
              <a:t>camp del </a:t>
            </a:r>
            <a:r>
              <a:rPr lang="ca-ES" sz="1100" b="1" dirty="0" smtClean="0"/>
              <a:t>01/01/17</a:t>
            </a:r>
            <a:r>
              <a:rPr lang="ca-ES" sz="1100" dirty="0" smtClean="0"/>
              <a:t> fins  </a:t>
            </a:r>
            <a:r>
              <a:rPr lang="ca-ES" sz="1100" b="1" dirty="0" smtClean="0"/>
              <a:t>31/12/17 </a:t>
            </a:r>
          </a:p>
          <a:p>
            <a:r>
              <a:rPr lang="ca-ES" sz="1100" dirty="0" smtClean="0"/>
              <a:t>** </a:t>
            </a:r>
            <a:r>
              <a:rPr lang="ca-ES" sz="1100" dirty="0"/>
              <a:t>Dades  procedents de l’operació </a:t>
            </a:r>
            <a:r>
              <a:rPr lang="ca-ES" sz="1100" dirty="0" smtClean="0"/>
              <a:t>de demanda</a:t>
            </a:r>
            <a:r>
              <a:rPr lang="ca-ES" sz="1100" dirty="0"/>
              <a:t>:  treball de </a:t>
            </a:r>
            <a:r>
              <a:rPr lang="ca-ES" sz="1100" dirty="0" smtClean="0"/>
              <a:t>camp del </a:t>
            </a:r>
            <a:r>
              <a:rPr lang="ca-ES" sz="1100" b="1" dirty="0" smtClean="0"/>
              <a:t>16/03/2017</a:t>
            </a:r>
            <a:r>
              <a:rPr lang="ca-ES" sz="1100" dirty="0" smtClean="0"/>
              <a:t> fins </a:t>
            </a:r>
            <a:r>
              <a:rPr lang="ca-ES" sz="1100" b="1" dirty="0" smtClean="0"/>
              <a:t>15/11/2017</a:t>
            </a:r>
            <a:endParaRPr lang="ca-ES" sz="1100" b="1" dirty="0"/>
          </a:p>
        </p:txBody>
      </p:sp>
    </p:spTree>
    <p:extLst>
      <p:ext uri="{BB962C8B-B14F-4D97-AF65-F5344CB8AC3E}">
        <p14:creationId xmlns:p14="http://schemas.microsoft.com/office/powerpoint/2010/main" val="27210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9"/>
          <p:cNvSpPr/>
          <p:nvPr/>
        </p:nvSpPr>
        <p:spPr>
          <a:xfrm>
            <a:off x="1799184" y="6534000"/>
            <a:ext cx="7344816" cy="324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ector recto 23"/>
          <p:cNvCxnSpPr/>
          <p:nvPr/>
        </p:nvCxnSpPr>
        <p:spPr>
          <a:xfrm>
            <a:off x="251520" y="548680"/>
            <a:ext cx="5040560" cy="0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24" name="Conector recto 22"/>
          <p:cNvCxnSpPr/>
          <p:nvPr/>
        </p:nvCxnSpPr>
        <p:spPr>
          <a:xfrm>
            <a:off x="251520" y="548680"/>
            <a:ext cx="1" cy="3240001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2" name="1 CuadroTexto"/>
          <p:cNvSpPr txBox="1"/>
          <p:nvPr/>
        </p:nvSpPr>
        <p:spPr>
          <a:xfrm>
            <a:off x="1487106" y="2564904"/>
            <a:ext cx="6181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WEB I XARXES SOCIALS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43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71472" y="980728"/>
            <a:ext cx="82153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SUPEREM PER PRIMERA VEGADA EL MIG MILIÓ DE VISITES A LA NOSTRA PÀGINA WEB, AUGMENTANT UN 16% RESPECTE L’ANY PASSAT</a:t>
            </a:r>
          </a:p>
          <a:p>
            <a:pPr algn="ctr"/>
            <a:r>
              <a:rPr lang="es-ES" sz="400" b="1" dirty="0" smtClean="0"/>
              <a:t> </a:t>
            </a:r>
          </a:p>
          <a:p>
            <a:pPr algn="ctr"/>
            <a:r>
              <a:rPr lang="es-ES" b="1" dirty="0" smtClean="0">
                <a:hlinkClick r:id="rId3"/>
              </a:rPr>
              <a:t>www.tarragonaturisme.cat</a:t>
            </a:r>
            <a:r>
              <a:rPr lang="es-ES" b="1" dirty="0" smtClean="0"/>
              <a:t> </a:t>
            </a:r>
            <a:endParaRPr lang="ca-ES" sz="3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076056" y="6557667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Font: </a:t>
            </a:r>
            <a:r>
              <a:rPr lang="es-ES" sz="1100" dirty="0"/>
              <a:t>Tarragona </a:t>
            </a:r>
            <a:r>
              <a:rPr lang="es-ES" sz="1100" dirty="0" smtClean="0"/>
              <a:t>Turisme . </a:t>
            </a:r>
            <a:r>
              <a:rPr lang="ca-ES" sz="1100" dirty="0" smtClean="0"/>
              <a:t>Dades Gener – Desembre 2017</a:t>
            </a:r>
            <a:endParaRPr lang="ca-ES" sz="11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71080634"/>
              </p:ext>
            </p:extLst>
          </p:nvPr>
        </p:nvGraphicFramePr>
        <p:xfrm>
          <a:off x="467544" y="2650300"/>
          <a:ext cx="856895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20066" y="2343943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b="1" dirty="0" smtClean="0"/>
              <a:t>568.293 visites </a:t>
            </a:r>
            <a:endParaRPr lang="ca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563888" y="2420888"/>
            <a:ext cx="43488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b="1" dirty="0" smtClean="0"/>
              <a:t>1.702.167 </a:t>
            </a:r>
            <a:r>
              <a:rPr lang="ca-ES" sz="2800" b="1" dirty="0" smtClean="0"/>
              <a:t>pàgines</a:t>
            </a:r>
            <a:r>
              <a:rPr lang="es-ES" sz="2800" b="1" dirty="0" smtClean="0"/>
              <a:t> vistes </a:t>
            </a:r>
            <a:endParaRPr lang="ca-ES" sz="2800" b="1" dirty="0"/>
          </a:p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26</a:t>
            </a:fld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51520" y="508030"/>
            <a:ext cx="129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ON-LINE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7272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63126" y="1226564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CREIXEM A LES NOSTRES XARXES SOCIALS AMB PERCENTATGES DE 2 DÍGITS</a:t>
            </a:r>
            <a:endParaRPr lang="ca-ES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76056" y="6557667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prstClr val="black"/>
                </a:solidFill>
              </a:rPr>
              <a:t>Font: </a:t>
            </a:r>
            <a:r>
              <a:rPr lang="es-ES" sz="1100" dirty="0">
                <a:solidFill>
                  <a:prstClr val="black"/>
                </a:solidFill>
              </a:rPr>
              <a:t>Tarragona </a:t>
            </a:r>
            <a:r>
              <a:rPr lang="es-ES" sz="1100" dirty="0" smtClean="0">
                <a:solidFill>
                  <a:prstClr val="black"/>
                </a:solidFill>
              </a:rPr>
              <a:t>Turisme . </a:t>
            </a:r>
            <a:r>
              <a:rPr lang="ca-ES" sz="1100" dirty="0" smtClean="0">
                <a:solidFill>
                  <a:prstClr val="black"/>
                </a:solidFill>
              </a:rPr>
              <a:t>Dades </a:t>
            </a:r>
            <a:r>
              <a:rPr lang="ca-ES" sz="1100" dirty="0">
                <a:solidFill>
                  <a:prstClr val="black"/>
                </a:solidFill>
              </a:rPr>
              <a:t> </a:t>
            </a:r>
            <a:r>
              <a:rPr lang="ca-ES" sz="1100" dirty="0" smtClean="0">
                <a:solidFill>
                  <a:prstClr val="black"/>
                </a:solidFill>
              </a:rPr>
              <a:t>2017</a:t>
            </a:r>
            <a:endParaRPr lang="ca-ES" sz="1100" dirty="0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27</a:t>
            </a:fld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51520" y="508030"/>
            <a:ext cx="129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ON-LINE</a:t>
            </a:r>
            <a:endParaRPr lang="es-ES" b="1" i="1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467544" y="2211170"/>
            <a:ext cx="8496944" cy="3299258"/>
          </a:xfrm>
          <a:prstGeom prst="rect">
            <a:avLst/>
          </a:prstGeom>
          <a:solidFill>
            <a:srgbClr val="FFFFFF">
              <a:alpha val="71000"/>
            </a:srgbClr>
          </a:solidFill>
          <a:ln w="3175">
            <a:solidFill>
              <a:schemeClr val="tx1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40A71"/>
              </a:buClr>
              <a:buFont typeface="Lucida Grande"/>
              <a:buChar char="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40A7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40A71"/>
              </a:buClr>
              <a:buFont typeface="Wingdings" charset="2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40A71"/>
              </a:buClr>
              <a:buFont typeface="Wingdings" charset="2"/>
              <a:buChar char=""/>
              <a:defRPr lang="es-ES_tradnl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40A71"/>
              </a:buClr>
              <a:buFont typeface="Wingdings" charset="2"/>
              <a:buChar char="§"/>
              <a:defRPr lang="es-ES_tradnl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s-ES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ca-ES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r>
              <a:rPr lang="ca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16.219 seguidors         12.333 </a:t>
            </a:r>
            <a:r>
              <a:rPr lang="ca-E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followers</a:t>
            </a:r>
            <a:r>
              <a:rPr lang="ca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19.333 seguidors </a:t>
            </a:r>
            <a:r>
              <a:rPr lang="ca-E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ca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76.969 visualitzacions</a:t>
            </a:r>
          </a:p>
          <a:p>
            <a:pPr marL="0" lvl="1" indent="0">
              <a:buNone/>
            </a:pPr>
            <a:r>
              <a:rPr lang="ca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+ 18,6%                           + 12%                               + 19%                             +31%</a:t>
            </a:r>
          </a:p>
          <a:p>
            <a:pPr marL="0" lvl="1" indent="0">
              <a:buNone/>
            </a:pPr>
            <a:r>
              <a:rPr lang="ca-E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                      </a:t>
            </a:r>
            <a:endParaRPr lang="ca-E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1152128" cy="870795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93375"/>
            <a:ext cx="1185863" cy="87964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1861117" cy="93055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58" y="2780928"/>
            <a:ext cx="1570956" cy="65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9"/>
          <p:cNvSpPr/>
          <p:nvPr/>
        </p:nvSpPr>
        <p:spPr>
          <a:xfrm>
            <a:off x="1799184" y="6534000"/>
            <a:ext cx="7344816" cy="324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ector recto 23"/>
          <p:cNvCxnSpPr/>
          <p:nvPr/>
        </p:nvCxnSpPr>
        <p:spPr>
          <a:xfrm>
            <a:off x="251520" y="548680"/>
            <a:ext cx="5040560" cy="0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24" name="Conector recto 22"/>
          <p:cNvCxnSpPr/>
          <p:nvPr/>
        </p:nvCxnSpPr>
        <p:spPr>
          <a:xfrm>
            <a:off x="251520" y="548680"/>
            <a:ext cx="1" cy="3240001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2" name="1 CuadroTexto"/>
          <p:cNvSpPr txBox="1"/>
          <p:nvPr/>
        </p:nvSpPr>
        <p:spPr>
          <a:xfrm>
            <a:off x="1487106" y="2564904"/>
            <a:ext cx="6181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FILM OFFICE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28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92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71472" y="87736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prstClr val="black"/>
                </a:solidFill>
              </a:rPr>
              <a:t>TARRAGONA ÉS EL 1r MUNICIPI DE CATALUNYA, FORA DE L’ÀREA METROPOLITANA DE BARCELONA, AMB EL MAJOR NOMBRE DE PRODUCCIONS</a:t>
            </a:r>
            <a:endParaRPr lang="ca-ES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76056" y="6557667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prstClr val="black"/>
                </a:solidFill>
              </a:rPr>
              <a:t>Font: </a:t>
            </a:r>
            <a:r>
              <a:rPr lang="es-ES" sz="1100" dirty="0">
                <a:solidFill>
                  <a:prstClr val="black"/>
                </a:solidFill>
              </a:rPr>
              <a:t>Tarragona </a:t>
            </a:r>
            <a:r>
              <a:rPr lang="es-ES" sz="1100" dirty="0" smtClean="0">
                <a:solidFill>
                  <a:prstClr val="black"/>
                </a:solidFill>
              </a:rPr>
              <a:t>Turisme . </a:t>
            </a:r>
            <a:r>
              <a:rPr lang="ca-ES" sz="1100" dirty="0" smtClean="0">
                <a:solidFill>
                  <a:prstClr val="black"/>
                </a:solidFill>
              </a:rPr>
              <a:t>Dades </a:t>
            </a:r>
            <a:r>
              <a:rPr lang="ca-ES" sz="1100" dirty="0">
                <a:solidFill>
                  <a:prstClr val="black"/>
                </a:solidFill>
              </a:rPr>
              <a:t>Gener – </a:t>
            </a:r>
            <a:r>
              <a:rPr lang="ca-ES" sz="1100" dirty="0" smtClean="0">
                <a:solidFill>
                  <a:prstClr val="black"/>
                </a:solidFill>
              </a:rPr>
              <a:t>Desembre 2017</a:t>
            </a:r>
            <a:endParaRPr lang="ca-ES" sz="1100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71472" y="1700808"/>
            <a:ext cx="7816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 smtClean="0"/>
              <a:t>115 Filmacions al 2017</a:t>
            </a:r>
          </a:p>
          <a:p>
            <a:endParaRPr lang="ca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 smtClean="0"/>
              <a:t>Produccions més destacades: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dirty="0" smtClean="0"/>
              <a:t>Llargmetratge de ficció “Occidente”: Dirigit pel tarragoní Jorge Acebo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a-E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dirty="0" smtClean="0"/>
              <a:t>Llargmetratge  de ficció “</a:t>
            </a:r>
            <a:r>
              <a:rPr lang="ca-ES" dirty="0" err="1" smtClean="0"/>
              <a:t>Boriness</a:t>
            </a:r>
            <a:r>
              <a:rPr lang="ca-ES" dirty="0" smtClean="0"/>
              <a:t>”. Dirigit per </a:t>
            </a:r>
            <a:r>
              <a:rPr lang="ca-ES" dirty="0" err="1" smtClean="0"/>
              <a:t>Fabrizio</a:t>
            </a:r>
            <a:r>
              <a:rPr lang="ca-ES" dirty="0" smtClean="0"/>
              <a:t> Rossetti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a-E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dirty="0" smtClean="0"/>
              <a:t>Sèrie TV </a:t>
            </a:r>
            <a:r>
              <a:rPr lang="ca-ES" dirty="0" err="1" smtClean="0"/>
              <a:t>Movistar</a:t>
            </a:r>
            <a:r>
              <a:rPr lang="ca-ES" dirty="0" smtClean="0"/>
              <a:t> Plus “Félix”. Dirigida per Cesc Gay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a-E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dirty="0" smtClean="0"/>
              <a:t>Sèrie TV Xina “</a:t>
            </a:r>
            <a:r>
              <a:rPr lang="ca-ES" dirty="0" err="1" smtClean="0"/>
              <a:t>Wandering</a:t>
            </a:r>
            <a:r>
              <a:rPr lang="ca-ES" dirty="0" smtClean="0"/>
              <a:t> </a:t>
            </a:r>
            <a:r>
              <a:rPr lang="ca-ES" dirty="0" err="1" smtClean="0"/>
              <a:t>reborn</a:t>
            </a:r>
            <a:r>
              <a:rPr lang="ca-ES" dirty="0" smtClean="0"/>
              <a:t> </a:t>
            </a:r>
            <a:r>
              <a:rPr lang="ca-ES" dirty="0" err="1" smtClean="0"/>
              <a:t>flower</a:t>
            </a:r>
            <a:r>
              <a:rPr lang="ca-ES" dirty="0" smtClean="0"/>
              <a:t>”. Dirigida per </a:t>
            </a:r>
            <a:r>
              <a:rPr lang="ca-ES" dirty="0" err="1" smtClean="0"/>
              <a:t>Wan</a:t>
            </a:r>
            <a:r>
              <a:rPr lang="ca-ES" dirty="0" smtClean="0"/>
              <a:t> </a:t>
            </a:r>
            <a:r>
              <a:rPr lang="ca-ES" dirty="0" err="1" smtClean="0"/>
              <a:t>Xiaokang</a:t>
            </a:r>
            <a:endParaRPr lang="ca-E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a-E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dirty="0" smtClean="0"/>
              <a:t>Campanya publicitària d’estiu d’Estrella Damm “La vida nostra”. Dirigida pel director de cinema Raúl Arévalo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a-E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a-ES" dirty="0" smtClean="0"/>
              <a:t>Fotografia comercial “BMW GO2”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29</a:t>
            </a:fld>
            <a:endParaRPr lang="ca-ES"/>
          </a:p>
        </p:txBody>
      </p:sp>
      <p:sp>
        <p:nvSpPr>
          <p:cNvPr id="10" name="9 CuadroTexto"/>
          <p:cNvSpPr txBox="1"/>
          <p:nvPr/>
        </p:nvSpPr>
        <p:spPr>
          <a:xfrm>
            <a:off x="251520" y="508030"/>
            <a:ext cx="129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ON-LINE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16072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9"/>
          <p:cNvSpPr/>
          <p:nvPr/>
        </p:nvSpPr>
        <p:spPr>
          <a:xfrm>
            <a:off x="1799184" y="6534000"/>
            <a:ext cx="7344816" cy="324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ector recto 23"/>
          <p:cNvCxnSpPr/>
          <p:nvPr/>
        </p:nvCxnSpPr>
        <p:spPr>
          <a:xfrm>
            <a:off x="251520" y="548680"/>
            <a:ext cx="5040560" cy="0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24" name="Conector recto 22"/>
          <p:cNvCxnSpPr/>
          <p:nvPr/>
        </p:nvCxnSpPr>
        <p:spPr>
          <a:xfrm>
            <a:off x="251520" y="548680"/>
            <a:ext cx="1" cy="3240001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2" name="1 CuadroTexto"/>
          <p:cNvSpPr txBox="1"/>
          <p:nvPr/>
        </p:nvSpPr>
        <p:spPr>
          <a:xfrm>
            <a:off x="3314687" y="2773018"/>
            <a:ext cx="2175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TURISTES</a:t>
            </a:r>
            <a:endParaRPr lang="ca-ES" sz="40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85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75856" y="5773437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Gràcies per la vostra atenció</a:t>
            </a:r>
            <a:endParaRPr lang="ca-E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2" cy="43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30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98072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RÈCORD DE TURISTES A LA CIUTAT DE TARRAGONA AL 2017, </a:t>
            </a:r>
          </a:p>
          <a:p>
            <a:pPr algn="ctr"/>
            <a:r>
              <a:rPr lang="es-ES" b="1" dirty="0" smtClean="0"/>
              <a:t>ARRIBANT AL MIG MILIÓ PER PRIMERA VEGADA</a:t>
            </a:r>
            <a:endParaRPr lang="ca-ES" b="1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843808" y="628522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 smtClean="0"/>
              <a:t>Font:  </a:t>
            </a:r>
            <a:r>
              <a:rPr lang="ca-ES" sz="1100" b="1" dirty="0" err="1" smtClean="0"/>
              <a:t>Tourism</a:t>
            </a:r>
            <a:r>
              <a:rPr lang="ca-ES" sz="1100" b="1" dirty="0" smtClean="0"/>
              <a:t> Data </a:t>
            </a:r>
            <a:r>
              <a:rPr lang="ca-ES" sz="1100" b="1" dirty="0" err="1" smtClean="0"/>
              <a:t>System</a:t>
            </a:r>
            <a:r>
              <a:rPr lang="ca-ES" sz="1100" b="1" dirty="0" smtClean="0"/>
              <a:t>. Observatori del Parc Científic i Tecnològic de Turisme i Oci de Catalunya</a:t>
            </a:r>
            <a:endParaRPr lang="ca-ES" sz="11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4</a:t>
            </a:fld>
            <a:endParaRPr lang="ca-ES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4185836894"/>
              </p:ext>
            </p:extLst>
          </p:nvPr>
        </p:nvGraphicFramePr>
        <p:xfrm>
          <a:off x="611560" y="1628799"/>
          <a:ext cx="7920880" cy="424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0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105273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RÈCORD DE PERNOCTACIONS A TARRAGONA AL 2017, ARRIBANT A LA XIFRA DE 1.410.513 </a:t>
            </a:r>
            <a:endParaRPr lang="ca-ES" b="1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843808" y="628522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 smtClean="0"/>
              <a:t>Font:  </a:t>
            </a:r>
            <a:r>
              <a:rPr lang="ca-ES" sz="1100" b="1" dirty="0" err="1" smtClean="0"/>
              <a:t>Tourism</a:t>
            </a:r>
            <a:r>
              <a:rPr lang="ca-ES" sz="1100" b="1" dirty="0" smtClean="0"/>
              <a:t> Data </a:t>
            </a:r>
            <a:r>
              <a:rPr lang="ca-ES" sz="1100" b="1" dirty="0" err="1" smtClean="0"/>
              <a:t>System</a:t>
            </a:r>
            <a:r>
              <a:rPr lang="ca-ES" sz="1100" b="1" dirty="0" smtClean="0"/>
              <a:t>. Observatori del Parc Científic i Tecnològic de Turisme i Oci de Catalunya</a:t>
            </a:r>
            <a:endParaRPr lang="ca-ES" sz="11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5</a:t>
            </a:fld>
            <a:endParaRPr lang="ca-ES"/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608887143"/>
              </p:ext>
            </p:extLst>
          </p:nvPr>
        </p:nvGraphicFramePr>
        <p:xfrm>
          <a:off x="575556" y="1916831"/>
          <a:ext cx="7992888" cy="398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8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11660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b="1" dirty="0" smtClean="0"/>
              <a:t>CREIXEMENT DE TURISTES EN UN 2% RESPECTE L’ANY PASSAT</a:t>
            </a:r>
            <a:endParaRPr lang="ca-ES" sz="3600" b="1" u="sng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915817" y="6285220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 smtClean="0"/>
              <a:t>Font:  </a:t>
            </a:r>
            <a:r>
              <a:rPr lang="ca-ES" sz="1100" b="1" dirty="0" err="1" smtClean="0"/>
              <a:t>Tourism</a:t>
            </a:r>
            <a:r>
              <a:rPr lang="ca-ES" sz="1100" b="1" dirty="0" smtClean="0"/>
              <a:t> Data </a:t>
            </a:r>
            <a:r>
              <a:rPr lang="ca-ES" sz="1100" b="1" dirty="0" err="1" smtClean="0"/>
              <a:t>System</a:t>
            </a:r>
            <a:r>
              <a:rPr lang="ca-ES" sz="1100" b="1" dirty="0" smtClean="0"/>
              <a:t>. Observatori del Parc Científic i Tecnològic de Turisme i Oci de Catalunya</a:t>
            </a:r>
            <a:endParaRPr lang="ca-ES" sz="1100" dirty="0" smtClean="0"/>
          </a:p>
        </p:txBody>
      </p:sp>
      <p:sp>
        <p:nvSpPr>
          <p:cNvPr id="21" name="Rectángulo 19"/>
          <p:cNvSpPr/>
          <p:nvPr/>
        </p:nvSpPr>
        <p:spPr>
          <a:xfrm>
            <a:off x="1799184" y="6534000"/>
            <a:ext cx="7344816" cy="324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ector recto 23"/>
          <p:cNvCxnSpPr/>
          <p:nvPr/>
        </p:nvCxnSpPr>
        <p:spPr>
          <a:xfrm>
            <a:off x="251520" y="548680"/>
            <a:ext cx="5040560" cy="0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24" name="Conector recto 22"/>
          <p:cNvCxnSpPr/>
          <p:nvPr/>
        </p:nvCxnSpPr>
        <p:spPr>
          <a:xfrm>
            <a:off x="251520" y="548680"/>
            <a:ext cx="1" cy="3240001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25" name="2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6</a:t>
            </a:fld>
            <a:endParaRPr lang="ca-ES"/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581707099"/>
              </p:ext>
            </p:extLst>
          </p:nvPr>
        </p:nvGraphicFramePr>
        <p:xfrm>
          <a:off x="1331640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 CuadroTexto"/>
          <p:cNvSpPr txBox="1"/>
          <p:nvPr/>
        </p:nvSpPr>
        <p:spPr>
          <a:xfrm>
            <a:off x="7020272" y="3486744"/>
            <a:ext cx="792114" cy="446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/>
              <a:t> +2 %</a:t>
            </a:r>
            <a:endParaRPr lang="ca-ES" sz="2000" b="1" dirty="0"/>
          </a:p>
        </p:txBody>
      </p:sp>
    </p:spTree>
    <p:extLst>
      <p:ext uri="{BB962C8B-B14F-4D97-AF65-F5344CB8AC3E}">
        <p14:creationId xmlns:p14="http://schemas.microsoft.com/office/powerpoint/2010/main" val="37142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11660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b="1" dirty="0" smtClean="0"/>
              <a:t>CREIXEMENT DE LES PERNOCTACIONS EN UN 1% RESPECTE L’ANY PASSAT</a:t>
            </a:r>
            <a:endParaRPr lang="ca-ES" sz="3600" b="1" u="sng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915817" y="6285220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 smtClean="0"/>
              <a:t>Font:  </a:t>
            </a:r>
            <a:r>
              <a:rPr lang="ca-ES" sz="1100" b="1" dirty="0" err="1" smtClean="0"/>
              <a:t>Tourism</a:t>
            </a:r>
            <a:r>
              <a:rPr lang="ca-ES" sz="1100" b="1" dirty="0" smtClean="0"/>
              <a:t> Data </a:t>
            </a:r>
            <a:r>
              <a:rPr lang="ca-ES" sz="1100" b="1" dirty="0" err="1" smtClean="0"/>
              <a:t>System</a:t>
            </a:r>
            <a:r>
              <a:rPr lang="ca-ES" sz="1100" b="1" dirty="0" smtClean="0"/>
              <a:t>. Observatori del Parc Científic i Tecnològic de Turisme i Oci de Catalunya</a:t>
            </a:r>
            <a:endParaRPr lang="ca-ES" sz="1100" dirty="0" smtClean="0"/>
          </a:p>
        </p:txBody>
      </p:sp>
      <p:sp>
        <p:nvSpPr>
          <p:cNvPr id="21" name="Rectángulo 19"/>
          <p:cNvSpPr/>
          <p:nvPr/>
        </p:nvSpPr>
        <p:spPr>
          <a:xfrm>
            <a:off x="1799184" y="6534000"/>
            <a:ext cx="7344816" cy="324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ector recto 23"/>
          <p:cNvCxnSpPr/>
          <p:nvPr/>
        </p:nvCxnSpPr>
        <p:spPr>
          <a:xfrm>
            <a:off x="251520" y="548680"/>
            <a:ext cx="5040560" cy="0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24" name="Conector recto 22"/>
          <p:cNvCxnSpPr/>
          <p:nvPr/>
        </p:nvCxnSpPr>
        <p:spPr>
          <a:xfrm>
            <a:off x="251520" y="548680"/>
            <a:ext cx="1" cy="3240001"/>
          </a:xfrm>
          <a:prstGeom prst="line">
            <a:avLst/>
          </a:prstGeom>
          <a:noFill/>
          <a:ln w="0" cap="flat" cmpd="sng" algn="ctr"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25" name="2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7</a:t>
            </a:fld>
            <a:endParaRPr lang="ca-ES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758241533"/>
              </p:ext>
            </p:extLst>
          </p:nvPr>
        </p:nvGraphicFramePr>
        <p:xfrm>
          <a:off x="1524000" y="1844824"/>
          <a:ext cx="62163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21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9552" y="113559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a-ES" b="1" dirty="0" smtClean="0"/>
              <a:t>INCREMENTEM L’OCUPACIÓ EN 2 PUNTS EN HOTELS I 3 PUNTS EN CÀMPINGS RESPECTE AL 2016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843808" y="628522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 smtClean="0"/>
              <a:t>Font:  </a:t>
            </a:r>
            <a:r>
              <a:rPr lang="ca-ES" sz="1100" b="1" dirty="0" err="1" smtClean="0"/>
              <a:t>Tourism</a:t>
            </a:r>
            <a:r>
              <a:rPr lang="ca-ES" sz="1100" b="1" dirty="0" smtClean="0"/>
              <a:t> Data </a:t>
            </a:r>
            <a:r>
              <a:rPr lang="ca-ES" sz="1100" b="1" dirty="0" err="1" smtClean="0"/>
              <a:t>System</a:t>
            </a:r>
            <a:r>
              <a:rPr lang="ca-ES" sz="1100" b="1" dirty="0" smtClean="0"/>
              <a:t>. Observatori del Parc Científic i Tecnològic de Turisme i Oci de Catalunya</a:t>
            </a:r>
            <a:endParaRPr lang="ca-ES" sz="11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8</a:t>
            </a:fld>
            <a:endParaRPr lang="ca-ES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049762158"/>
              </p:ext>
            </p:extLst>
          </p:nvPr>
        </p:nvGraphicFramePr>
        <p:xfrm>
          <a:off x="1500336" y="2276872"/>
          <a:ext cx="6096000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11660" y="112474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MERCATS EMISSORS PRINCIPALS:</a:t>
            </a:r>
          </a:p>
          <a:p>
            <a:pPr algn="ctr"/>
            <a:endParaRPr lang="ca-ES" b="1" dirty="0" smtClean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a-ES" b="1" dirty="0" smtClean="0"/>
              <a:t>ESPANYA (AMB MÉS DEL 50%)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a-ES" b="1" dirty="0" smtClean="0"/>
              <a:t>FRANÇA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a-ES" b="1" dirty="0" smtClean="0"/>
              <a:t>GRAN BRETANYA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a-ES" b="1" dirty="0" smtClean="0"/>
              <a:t>ALEMANYA</a:t>
            </a:r>
            <a:endParaRPr lang="ca-ES" sz="3600" b="1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915816" y="6285220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 smtClean="0"/>
              <a:t>Font:  </a:t>
            </a:r>
            <a:r>
              <a:rPr lang="ca-ES" sz="1100" b="1" dirty="0" err="1" smtClean="0"/>
              <a:t>Tourism</a:t>
            </a:r>
            <a:r>
              <a:rPr lang="ca-ES" sz="1100" b="1" dirty="0" smtClean="0"/>
              <a:t> Data </a:t>
            </a:r>
            <a:r>
              <a:rPr lang="ca-ES" sz="1100" b="1" dirty="0" err="1" smtClean="0"/>
              <a:t>System</a:t>
            </a:r>
            <a:r>
              <a:rPr lang="ca-ES" sz="1100" b="1" dirty="0" smtClean="0"/>
              <a:t>. Observatori del Parc Científic i Tecnològic de Turisme i Oci de Catalunya</a:t>
            </a:r>
            <a:endParaRPr lang="ca-ES" sz="1100" dirty="0" smtClean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224455362"/>
              </p:ext>
            </p:extLst>
          </p:nvPr>
        </p:nvGraphicFramePr>
        <p:xfrm>
          <a:off x="1511660" y="2865428"/>
          <a:ext cx="61206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50803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PROCEDÈNCIA HOTELS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10C8-3FE5-4127-AA60-D50424EBD03B}" type="slidenum">
              <a:rPr lang="ca-ES" smtClean="0"/>
              <a:pPr/>
              <a:t>9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1171</Words>
  <Application>Microsoft Office PowerPoint</Application>
  <PresentationFormat>Presentación en pantalla (4:3)</PresentationFormat>
  <Paragraphs>260</Paragraphs>
  <Slides>30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Balanç Turístic 2017</dc:title>
  <dc:creator>Joana Conesa</dc:creator>
  <cp:lastModifiedBy>Joana Conesa Girones</cp:lastModifiedBy>
  <cp:revision>208</cp:revision>
  <cp:lastPrinted>2017-01-24T08:00:02Z</cp:lastPrinted>
  <dcterms:created xsi:type="dcterms:W3CDTF">2017-01-12T10:34:13Z</dcterms:created>
  <dcterms:modified xsi:type="dcterms:W3CDTF">2018-01-30T09:23:16Z</dcterms:modified>
</cp:coreProperties>
</file>